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61" r:id="rId5"/>
    <p:sldId id="277" r:id="rId6"/>
    <p:sldId id="287" r:id="rId7"/>
    <p:sldId id="262" r:id="rId8"/>
    <p:sldId id="263" r:id="rId9"/>
    <p:sldId id="265" r:id="rId10"/>
    <p:sldId id="276" r:id="rId11"/>
    <p:sldId id="278" r:id="rId12"/>
    <p:sldId id="279" r:id="rId13"/>
    <p:sldId id="280" r:id="rId14"/>
    <p:sldId id="282" r:id="rId15"/>
    <p:sldId id="283" r:id="rId16"/>
    <p:sldId id="286" r:id="rId17"/>
    <p:sldId id="285" r:id="rId18"/>
    <p:sldId id="284" r:id="rId19"/>
    <p:sldId id="267" r:id="rId2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6" d="100"/>
          <a:sy n="56" d="100"/>
        </p:scale>
        <p:origin x="6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748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803658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81176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215885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323407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484197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999760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888279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483776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218915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423732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hyperlink" Target="https://gamma.app" TargetMode="Externa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s-CO"/>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845826"/>
            <a:ext cx="7477601" cy="2499598"/>
          </a:xfrm>
          <a:prstGeom prst="rect">
            <a:avLst/>
          </a:prstGeom>
          <a:noFill/>
          <a:ln/>
        </p:spPr>
        <p:txBody>
          <a:bodyPr wrap="square" rtlCol="0" anchor="t"/>
          <a:lstStyle/>
          <a:p>
            <a:pPr marL="0" indent="0">
              <a:lnSpc>
                <a:spcPts val="6561"/>
              </a:lnSpc>
              <a:buNone/>
            </a:pPr>
            <a:r>
              <a:rPr lang="en-US" sz="5249" b="1" dirty="0">
                <a:solidFill>
                  <a:srgbClr val="396AF1"/>
                </a:solidFill>
                <a:latin typeface="Barlow" pitchFamily="34" charset="0"/>
                <a:ea typeface="Barlow" pitchFamily="34" charset="-122"/>
                <a:cs typeface="Barlow" pitchFamily="34" charset="-120"/>
              </a:rPr>
              <a:t>Alteryx</a:t>
            </a:r>
            <a:endParaRPr lang="en-US" sz="5249" dirty="0"/>
          </a:p>
        </p:txBody>
      </p:sp>
      <p:sp>
        <p:nvSpPr>
          <p:cNvPr id="6" name="Text 2"/>
          <p:cNvSpPr/>
          <p:nvPr/>
        </p:nvSpPr>
        <p:spPr>
          <a:xfrm>
            <a:off x="6319598" y="3562469"/>
            <a:ext cx="7477601" cy="1066205"/>
          </a:xfrm>
          <a:prstGeom prst="rect">
            <a:avLst/>
          </a:prstGeom>
          <a:noFill/>
          <a:ln/>
        </p:spPr>
        <p:txBody>
          <a:bodyPr wrap="square" rtlCol="0" anchor="t"/>
          <a:lstStyle/>
          <a:p>
            <a:pPr marL="0" indent="0">
              <a:lnSpc>
                <a:spcPts val="2799"/>
              </a:lnSpc>
              <a:buNone/>
            </a:pPr>
            <a:r>
              <a:rPr lang="es-MX" sz="1750" dirty="0">
                <a:solidFill>
                  <a:srgbClr val="272525"/>
                </a:solidFill>
                <a:latin typeface="Montserrat" pitchFamily="34" charset="0"/>
                <a:ea typeface="Montserrat" pitchFamily="34" charset="-122"/>
                <a:cs typeface="Montserrat" pitchFamily="34" charset="-120"/>
              </a:rPr>
              <a:t>Es una plataforma de análisis de datos de vanguardia, que combina la facilidad de uso de la ingeniería de procesos visuales con el poder de la ciencia de datos en tiempo real.</a:t>
            </a:r>
            <a:endParaRPr lang="en-US" sz="1750" dirty="0"/>
          </a:p>
        </p:txBody>
      </p:sp>
      <p:sp>
        <p:nvSpPr>
          <p:cNvPr id="7" name="Shape 3"/>
          <p:cNvSpPr/>
          <p:nvPr/>
        </p:nvSpPr>
        <p:spPr>
          <a:xfrm>
            <a:off x="6319599" y="6011466"/>
            <a:ext cx="355402" cy="355402"/>
          </a:xfrm>
          <a:prstGeom prst="roundRect">
            <a:avLst>
              <a:gd name="adj" fmla="val 25726039"/>
            </a:avLst>
          </a:prstGeom>
          <a:noFill/>
          <a:ln w="7620">
            <a:solidFill>
              <a:srgbClr val="FFFFFF"/>
            </a:solidFill>
            <a:prstDash val="solid"/>
          </a:ln>
        </p:spPr>
        <p:txBody>
          <a:bodyPr/>
          <a:lstStyle/>
          <a:p>
            <a:endParaRPr lang="es-CO"/>
          </a:p>
        </p:txBody>
      </p:sp>
      <p:pic>
        <p:nvPicPr>
          <p:cNvPr id="8" name="Image 2" descr="preencoded.png"/>
          <p:cNvPicPr>
            <a:picLocks noChangeAspect="1"/>
          </p:cNvPicPr>
          <p:nvPr/>
        </p:nvPicPr>
        <p:blipFill>
          <a:blip r:embed="rId5"/>
          <a:stretch>
            <a:fillRect/>
          </a:stretch>
        </p:blipFill>
        <p:spPr>
          <a:xfrm>
            <a:off x="6327219" y="6019086"/>
            <a:ext cx="340162" cy="340162"/>
          </a:xfrm>
          <a:prstGeom prst="rect">
            <a:avLst/>
          </a:prstGeom>
        </p:spPr>
      </p:pic>
      <p:sp>
        <p:nvSpPr>
          <p:cNvPr id="9" name="Text 4"/>
          <p:cNvSpPr/>
          <p:nvPr/>
        </p:nvSpPr>
        <p:spPr>
          <a:xfrm>
            <a:off x="6766869" y="5944243"/>
            <a:ext cx="4640580" cy="388858"/>
          </a:xfrm>
          <a:prstGeom prst="rect">
            <a:avLst/>
          </a:prstGeom>
          <a:noFill/>
          <a:ln/>
        </p:spPr>
        <p:txBody>
          <a:bodyPr wrap="none" rtlCol="0" anchor="t"/>
          <a:lstStyle/>
          <a:p>
            <a:pPr marL="0" indent="0" algn="l">
              <a:lnSpc>
                <a:spcPts val="3062"/>
              </a:lnSpc>
              <a:buNone/>
            </a:pPr>
            <a:r>
              <a:rPr lang="en-US" sz="1400" b="1" dirty="0">
                <a:solidFill>
                  <a:srgbClr val="272525"/>
                </a:solidFill>
                <a:latin typeface="Montserrat" pitchFamily="34" charset="0"/>
                <a:ea typeface="Montserrat" pitchFamily="34" charset="-122"/>
                <a:cs typeface="Montserrat" pitchFamily="34" charset="-120"/>
              </a:rPr>
              <a:t>by Jhuliana Bueno Duarte</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s-CO"/>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1543051" y="3075758"/>
            <a:ext cx="5882640" cy="694373"/>
          </a:xfrm>
          <a:prstGeom prst="rect">
            <a:avLst/>
          </a:prstGeom>
          <a:noFill/>
          <a:ln/>
        </p:spPr>
        <p:txBody>
          <a:bodyPr wrap="none" rtlCol="0" anchor="t"/>
          <a:lstStyle/>
          <a:p>
            <a:pPr marL="0" indent="0">
              <a:lnSpc>
                <a:spcPts val="5468"/>
              </a:lnSpc>
              <a:buNone/>
            </a:pPr>
            <a:r>
              <a:rPr lang="es-CO" sz="4374" b="1" dirty="0">
                <a:solidFill>
                  <a:srgbClr val="396AF1"/>
                </a:solidFill>
                <a:latin typeface="Barlow" pitchFamily="34" charset="0"/>
                <a:ea typeface="Barlow" pitchFamily="34" charset="-122"/>
                <a:cs typeface="Barlow" pitchFamily="34" charset="-120"/>
              </a:rPr>
              <a:t>Limitaciones</a:t>
            </a:r>
            <a:endParaRPr lang="es-CO" sz="4374" dirty="0"/>
          </a:p>
        </p:txBody>
      </p:sp>
      <p:sp>
        <p:nvSpPr>
          <p:cNvPr id="8" name="Text 2">
            <a:extLst>
              <a:ext uri="{FF2B5EF4-FFF2-40B4-BE49-F238E27FC236}">
                <a16:creationId xmlns:a16="http://schemas.microsoft.com/office/drawing/2014/main" id="{703C72E9-E65E-7B27-A2B4-1426749F2A59}"/>
              </a:ext>
            </a:extLst>
          </p:cNvPr>
          <p:cNvSpPr/>
          <p:nvPr/>
        </p:nvSpPr>
        <p:spPr>
          <a:xfrm>
            <a:off x="1543051" y="3942585"/>
            <a:ext cx="2666286" cy="416481"/>
          </a:xfrm>
          <a:prstGeom prst="rect">
            <a:avLst/>
          </a:prstGeom>
          <a:noFill/>
          <a:ln/>
        </p:spPr>
        <p:txBody>
          <a:bodyPr wrap="none" rtlCol="0" anchor="t"/>
          <a:lstStyle/>
          <a:p>
            <a:pPr marL="0" indent="0">
              <a:lnSpc>
                <a:spcPts val="3281"/>
              </a:lnSpc>
              <a:buNone/>
            </a:pPr>
            <a:r>
              <a:rPr lang="en-US" b="1" dirty="0" err="1">
                <a:latin typeface="Barlow" pitchFamily="34" charset="0"/>
              </a:rPr>
              <a:t>Costosa</a:t>
            </a:r>
            <a:endParaRPr lang="en-US" b="1" dirty="0">
              <a:latin typeface="Barlow" pitchFamily="34" charset="0"/>
            </a:endParaRPr>
          </a:p>
        </p:txBody>
      </p:sp>
      <p:sp>
        <p:nvSpPr>
          <p:cNvPr id="9" name="Text 3">
            <a:extLst>
              <a:ext uri="{FF2B5EF4-FFF2-40B4-BE49-F238E27FC236}">
                <a16:creationId xmlns:a16="http://schemas.microsoft.com/office/drawing/2014/main" id="{AD918273-1D8C-7910-2388-0D06EEABAC25}"/>
              </a:ext>
            </a:extLst>
          </p:cNvPr>
          <p:cNvSpPr/>
          <p:nvPr/>
        </p:nvSpPr>
        <p:spPr>
          <a:xfrm>
            <a:off x="1547932" y="4654810"/>
            <a:ext cx="3156347" cy="2132409"/>
          </a:xfrm>
          <a:prstGeom prst="rect">
            <a:avLst/>
          </a:prstGeom>
          <a:noFill/>
          <a:ln/>
        </p:spPr>
        <p:txBody>
          <a:bodyPr wrap="square" rtlCol="0" anchor="t"/>
          <a:lstStyle/>
          <a:p>
            <a:pPr>
              <a:lnSpc>
                <a:spcPts val="2799"/>
              </a:lnSpc>
            </a:pPr>
            <a:r>
              <a:rPr lang="es-CO" sz="1750">
                <a:solidFill>
                  <a:srgbClr val="272525"/>
                </a:solidFill>
                <a:latin typeface="Montserrat" pitchFamily="34" charset="0"/>
              </a:rPr>
              <a:t>En comparación con otras herramientas de análisis y minería de datos, Alteryx puede ser costosa para algunas empresas y organizaciones.</a:t>
            </a:r>
          </a:p>
        </p:txBody>
      </p:sp>
      <p:sp>
        <p:nvSpPr>
          <p:cNvPr id="10" name="Text 4">
            <a:extLst>
              <a:ext uri="{FF2B5EF4-FFF2-40B4-BE49-F238E27FC236}">
                <a16:creationId xmlns:a16="http://schemas.microsoft.com/office/drawing/2014/main" id="{3A3652D3-51CF-B67B-8E91-8D2FC11E2C04}"/>
              </a:ext>
            </a:extLst>
          </p:cNvPr>
          <p:cNvSpPr/>
          <p:nvPr/>
        </p:nvSpPr>
        <p:spPr>
          <a:xfrm>
            <a:off x="5522820" y="3994181"/>
            <a:ext cx="3911093" cy="832961"/>
          </a:xfrm>
          <a:prstGeom prst="rect">
            <a:avLst/>
          </a:prstGeom>
          <a:noFill/>
          <a:ln/>
        </p:spPr>
        <p:txBody>
          <a:bodyPr wrap="square" rtlCol="0" anchor="t"/>
          <a:lstStyle/>
          <a:p>
            <a:pPr>
              <a:lnSpc>
                <a:spcPts val="3281"/>
              </a:lnSpc>
            </a:pPr>
            <a:r>
              <a:rPr lang="en-US" b="1" dirty="0">
                <a:latin typeface="Barlow" pitchFamily="34" charset="0"/>
              </a:rPr>
              <a:t>Requiere hardware </a:t>
            </a:r>
            <a:r>
              <a:rPr lang="en-US" b="1" dirty="0" err="1">
                <a:latin typeface="Barlow" pitchFamily="34" charset="0"/>
              </a:rPr>
              <a:t>poderoso</a:t>
            </a:r>
            <a:endParaRPr lang="en-US" b="1" dirty="0">
              <a:latin typeface="Barlow" pitchFamily="34" charset="0"/>
            </a:endParaRPr>
          </a:p>
        </p:txBody>
      </p:sp>
      <p:sp>
        <p:nvSpPr>
          <p:cNvPr id="11" name="Text 5">
            <a:extLst>
              <a:ext uri="{FF2B5EF4-FFF2-40B4-BE49-F238E27FC236}">
                <a16:creationId xmlns:a16="http://schemas.microsoft.com/office/drawing/2014/main" id="{B07CA698-F689-8983-BE37-1BAD9143B95E}"/>
              </a:ext>
            </a:extLst>
          </p:cNvPr>
          <p:cNvSpPr/>
          <p:nvPr/>
        </p:nvSpPr>
        <p:spPr>
          <a:xfrm>
            <a:off x="5522820" y="4531521"/>
            <a:ext cx="3156347" cy="2132409"/>
          </a:xfrm>
          <a:prstGeom prst="rect">
            <a:avLst/>
          </a:prstGeom>
          <a:noFill/>
          <a:ln/>
        </p:spPr>
        <p:txBody>
          <a:bodyPr wrap="square" rtlCol="0" anchor="t"/>
          <a:lstStyle/>
          <a:p>
            <a:pPr>
              <a:lnSpc>
                <a:spcPts val="2799"/>
              </a:lnSpc>
            </a:pPr>
            <a:r>
              <a:rPr lang="en-US" sz="1750" dirty="0">
                <a:solidFill>
                  <a:srgbClr val="272525"/>
                </a:solidFill>
                <a:latin typeface="Montserrat" pitchFamily="34" charset="0"/>
              </a:rPr>
              <a:t>Para procesar grandes volúmenes de datos en tiempo real, se recomienda contar con un hardware especializado para sacar el máximo provecho de Alteryx.</a:t>
            </a:r>
          </a:p>
        </p:txBody>
      </p:sp>
      <p:sp>
        <p:nvSpPr>
          <p:cNvPr id="12" name="Text 6">
            <a:extLst>
              <a:ext uri="{FF2B5EF4-FFF2-40B4-BE49-F238E27FC236}">
                <a16:creationId xmlns:a16="http://schemas.microsoft.com/office/drawing/2014/main" id="{97F847EA-39D3-D6FF-1F70-7D63278F5FDC}"/>
              </a:ext>
            </a:extLst>
          </p:cNvPr>
          <p:cNvSpPr/>
          <p:nvPr/>
        </p:nvSpPr>
        <p:spPr>
          <a:xfrm>
            <a:off x="9600597" y="4034250"/>
            <a:ext cx="3156347" cy="832961"/>
          </a:xfrm>
          <a:prstGeom prst="rect">
            <a:avLst/>
          </a:prstGeom>
          <a:noFill/>
          <a:ln/>
        </p:spPr>
        <p:txBody>
          <a:bodyPr wrap="square" rtlCol="0" anchor="t"/>
          <a:lstStyle/>
          <a:p>
            <a:pPr indent="0">
              <a:lnSpc>
                <a:spcPts val="3281"/>
              </a:lnSpc>
              <a:buNone/>
            </a:pPr>
            <a:r>
              <a:rPr lang="en-US" b="1" dirty="0">
                <a:latin typeface="Barlow" pitchFamily="34" charset="0"/>
              </a:rPr>
              <a:t>Curva de </a:t>
            </a:r>
            <a:r>
              <a:rPr lang="en-US" b="1" dirty="0" err="1">
                <a:latin typeface="Barlow" pitchFamily="34" charset="0"/>
              </a:rPr>
              <a:t>aprendizaje</a:t>
            </a:r>
            <a:endParaRPr lang="en-US" b="1" dirty="0">
              <a:latin typeface="Barlow" pitchFamily="34" charset="0"/>
            </a:endParaRPr>
          </a:p>
        </p:txBody>
      </p:sp>
      <p:sp>
        <p:nvSpPr>
          <p:cNvPr id="13" name="Text 7">
            <a:extLst>
              <a:ext uri="{FF2B5EF4-FFF2-40B4-BE49-F238E27FC236}">
                <a16:creationId xmlns:a16="http://schemas.microsoft.com/office/drawing/2014/main" id="{9FB714B0-46A2-3C02-0B0A-0400A4C50C6B}"/>
              </a:ext>
            </a:extLst>
          </p:cNvPr>
          <p:cNvSpPr/>
          <p:nvPr/>
        </p:nvSpPr>
        <p:spPr>
          <a:xfrm>
            <a:off x="9590549" y="4624666"/>
            <a:ext cx="3156347" cy="2132409"/>
          </a:xfrm>
          <a:prstGeom prst="rect">
            <a:avLst/>
          </a:prstGeom>
          <a:noFill/>
          <a:ln/>
        </p:spPr>
        <p:txBody>
          <a:bodyPr wrap="square" rtlCol="0" anchor="t"/>
          <a:lstStyle/>
          <a:p>
            <a:pPr>
              <a:lnSpc>
                <a:spcPts val="2799"/>
              </a:lnSpc>
            </a:pPr>
            <a:r>
              <a:rPr lang="en-US" sz="1750" dirty="0">
                <a:solidFill>
                  <a:srgbClr val="272525"/>
                </a:solidFill>
                <a:latin typeface="Montserrat" pitchFamily="34" charset="0"/>
              </a:rPr>
              <a:t>Alteryx tiene una curva de aprendizaje bastante pronunciada, lo que significa que puede llevar tiempo acostumbrarse a trabajar con la </a:t>
            </a:r>
            <a:r>
              <a:rPr lang="en-US" sz="1750" dirty="0" err="1">
                <a:solidFill>
                  <a:srgbClr val="272525"/>
                </a:solidFill>
                <a:latin typeface="Montserrat" pitchFamily="34" charset="0"/>
              </a:rPr>
              <a:t>herramienta</a:t>
            </a:r>
            <a:r>
              <a:rPr lang="en-US" sz="1750" dirty="0">
                <a:solidFill>
                  <a:srgbClr val="272525"/>
                </a:solidFill>
                <a:latin typeface="Montserrat" pitchFamily="34" charset="0"/>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1">
            <a:extLst>
              <a:ext uri="{FF2B5EF4-FFF2-40B4-BE49-F238E27FC236}">
                <a16:creationId xmlns:a16="http://schemas.microsoft.com/office/drawing/2014/main" id="{836B773B-9E0E-7187-CEC9-AFF4C6EBD952}"/>
              </a:ext>
            </a:extLst>
          </p:cNvPr>
          <p:cNvSpPr/>
          <p:nvPr/>
        </p:nvSpPr>
        <p:spPr>
          <a:xfrm>
            <a:off x="0" y="0"/>
            <a:ext cx="14630400" cy="8229600"/>
          </a:xfrm>
          <a:prstGeom prst="rect">
            <a:avLst/>
          </a:prstGeom>
          <a:solidFill>
            <a:srgbClr val="EEEFF5">
              <a:alpha val="85000"/>
            </a:srgbClr>
          </a:solidFill>
          <a:ln/>
        </p:spPr>
        <p:txBody>
          <a:bodyPr/>
          <a:lstStyle/>
          <a:p>
            <a:endParaRPr lang="es-CO"/>
          </a:p>
        </p:txBody>
      </p:sp>
      <p:sp>
        <p:nvSpPr>
          <p:cNvPr id="4" name="Text 1"/>
          <p:cNvSpPr/>
          <p:nvPr/>
        </p:nvSpPr>
        <p:spPr>
          <a:xfrm>
            <a:off x="2045970" y="678537"/>
            <a:ext cx="11109960" cy="1388745"/>
          </a:xfrm>
          <a:prstGeom prst="rect">
            <a:avLst/>
          </a:prstGeom>
          <a:noFill/>
          <a:ln/>
        </p:spPr>
        <p:txBody>
          <a:bodyPr wrap="square" rtlCol="0" anchor="t"/>
          <a:lstStyle/>
          <a:p>
            <a:pPr marL="0" indent="0">
              <a:lnSpc>
                <a:spcPts val="5468"/>
              </a:lnSpc>
              <a:buNone/>
            </a:pPr>
            <a:r>
              <a:rPr lang="es-MX" sz="4374" b="1" dirty="0">
                <a:solidFill>
                  <a:srgbClr val="396AF1"/>
                </a:solidFill>
                <a:latin typeface="Barlow" pitchFamily="34" charset="0"/>
                <a:ea typeface="Barlow" pitchFamily="34" charset="-122"/>
                <a:cs typeface="Barlow" pitchFamily="34" charset="-120"/>
              </a:rPr>
              <a:t>Otras herramientas similares a Alteryx</a:t>
            </a:r>
          </a:p>
        </p:txBody>
      </p:sp>
      <p:sp>
        <p:nvSpPr>
          <p:cNvPr id="11" name="CuadroTexto 10">
            <a:extLst>
              <a:ext uri="{FF2B5EF4-FFF2-40B4-BE49-F238E27FC236}">
                <a16:creationId xmlns:a16="http://schemas.microsoft.com/office/drawing/2014/main" id="{D5B95347-B6D3-5432-60EA-F346A79EA193}"/>
              </a:ext>
            </a:extLst>
          </p:cNvPr>
          <p:cNvSpPr txBox="1"/>
          <p:nvPr/>
        </p:nvSpPr>
        <p:spPr>
          <a:xfrm>
            <a:off x="4503420" y="1740571"/>
            <a:ext cx="10126980" cy="588944"/>
          </a:xfrm>
          <a:prstGeom prst="rect">
            <a:avLst/>
          </a:prstGeom>
          <a:noFill/>
        </p:spPr>
        <p:txBody>
          <a:bodyPr wrap="square">
            <a:spAutoFit/>
          </a:bodyPr>
          <a:lstStyle/>
          <a:p>
            <a:pPr>
              <a:lnSpc>
                <a:spcPct val="107000"/>
              </a:lnSpc>
              <a:spcAft>
                <a:spcPts val="800"/>
              </a:spcAft>
            </a:pPr>
            <a:r>
              <a:rPr lang="en-US" sz="3200" b="1" kern="100" dirty="0">
                <a:effectLst/>
                <a:latin typeface="Montserrat" panose="00000500000000000000" pitchFamily="2" charset="0"/>
                <a:ea typeface="Calibri" panose="020F0502020204030204" pitchFamily="34" charset="0"/>
                <a:cs typeface="Times New Roman" panose="02020603050405020304" pitchFamily="18" charset="0"/>
              </a:rPr>
              <a:t>Tableau Prep Builder</a:t>
            </a:r>
            <a:endParaRPr lang="es-CO" sz="3200" b="1" kern="100" dirty="0">
              <a:effectLst/>
              <a:latin typeface="Montserrat" panose="00000500000000000000" pitchFamily="2" charset="0"/>
              <a:ea typeface="Calibri" panose="020F0502020204030204" pitchFamily="34" charset="0"/>
              <a:cs typeface="Times New Roman" panose="02020603050405020304" pitchFamily="18" charset="0"/>
            </a:endParaRPr>
          </a:p>
        </p:txBody>
      </p:sp>
      <p:pic>
        <p:nvPicPr>
          <p:cNvPr id="1026" name="Picture 2" descr="Download Tableau Prep">
            <a:extLst>
              <a:ext uri="{FF2B5EF4-FFF2-40B4-BE49-F238E27FC236}">
                <a16:creationId xmlns:a16="http://schemas.microsoft.com/office/drawing/2014/main" id="{59918DC4-3646-F6B9-9068-BE5EF7768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666" y="2361754"/>
            <a:ext cx="12795068" cy="5490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611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9321905D-CEE1-94DA-EB8D-05F7B52AA5BF}"/>
              </a:ext>
            </a:extLst>
          </p:cNvPr>
          <p:cNvSpPr/>
          <p:nvPr/>
        </p:nvSpPr>
        <p:spPr>
          <a:xfrm>
            <a:off x="0" y="0"/>
            <a:ext cx="14630400" cy="8229600"/>
          </a:xfrm>
          <a:prstGeom prst="rect">
            <a:avLst/>
          </a:prstGeom>
          <a:solidFill>
            <a:srgbClr val="EEEFF5">
              <a:alpha val="85000"/>
            </a:srgbClr>
          </a:solidFill>
          <a:ln/>
        </p:spPr>
        <p:txBody>
          <a:bodyPr/>
          <a:lstStyle/>
          <a:p>
            <a:endParaRPr lang="es-CO"/>
          </a:p>
        </p:txBody>
      </p:sp>
      <p:sp>
        <p:nvSpPr>
          <p:cNvPr id="4" name="Text 1"/>
          <p:cNvSpPr/>
          <p:nvPr/>
        </p:nvSpPr>
        <p:spPr>
          <a:xfrm>
            <a:off x="2359478" y="559783"/>
            <a:ext cx="11109960" cy="1388745"/>
          </a:xfrm>
          <a:prstGeom prst="rect">
            <a:avLst/>
          </a:prstGeom>
          <a:noFill/>
          <a:ln/>
        </p:spPr>
        <p:txBody>
          <a:bodyPr wrap="square" rtlCol="0" anchor="t"/>
          <a:lstStyle/>
          <a:p>
            <a:pPr marL="0" indent="0">
              <a:lnSpc>
                <a:spcPts val="5468"/>
              </a:lnSpc>
              <a:buNone/>
            </a:pPr>
            <a:r>
              <a:rPr lang="es-MX" sz="4374" b="1" dirty="0">
                <a:solidFill>
                  <a:srgbClr val="396AF1"/>
                </a:solidFill>
                <a:latin typeface="Barlow" pitchFamily="34" charset="0"/>
                <a:ea typeface="Barlow" pitchFamily="34" charset="-122"/>
                <a:cs typeface="Barlow" pitchFamily="34" charset="-120"/>
              </a:rPr>
              <a:t>Otras herramientas similares a Alteryx</a:t>
            </a:r>
          </a:p>
        </p:txBody>
      </p:sp>
      <p:sp>
        <p:nvSpPr>
          <p:cNvPr id="11" name="CuadroTexto 10">
            <a:extLst>
              <a:ext uri="{FF2B5EF4-FFF2-40B4-BE49-F238E27FC236}">
                <a16:creationId xmlns:a16="http://schemas.microsoft.com/office/drawing/2014/main" id="{D5B95347-B6D3-5432-60EA-F346A79EA193}"/>
              </a:ext>
            </a:extLst>
          </p:cNvPr>
          <p:cNvSpPr txBox="1"/>
          <p:nvPr/>
        </p:nvSpPr>
        <p:spPr>
          <a:xfrm>
            <a:off x="6059088" y="1566197"/>
            <a:ext cx="10126980" cy="588944"/>
          </a:xfrm>
          <a:prstGeom prst="rect">
            <a:avLst/>
          </a:prstGeom>
          <a:noFill/>
        </p:spPr>
        <p:txBody>
          <a:bodyPr wrap="square">
            <a:spAutoFit/>
          </a:bodyPr>
          <a:lstStyle/>
          <a:p>
            <a:pPr>
              <a:lnSpc>
                <a:spcPct val="107000"/>
              </a:lnSpc>
              <a:spcAft>
                <a:spcPts val="800"/>
              </a:spcAft>
            </a:pPr>
            <a:r>
              <a:rPr lang="en-US" sz="3200" b="1" kern="100" dirty="0">
                <a:effectLst/>
                <a:latin typeface="Montserrat" panose="00000500000000000000" pitchFamily="2" charset="0"/>
                <a:ea typeface="Calibri" panose="020F0502020204030204" pitchFamily="34" charset="0"/>
                <a:cs typeface="Times New Roman" panose="02020603050405020304" pitchFamily="18" charset="0"/>
              </a:rPr>
              <a:t>Dataiku</a:t>
            </a:r>
            <a:endParaRPr lang="es-CO" sz="3200" b="1" kern="100" dirty="0">
              <a:effectLst/>
              <a:latin typeface="Montserrat" panose="00000500000000000000" pitchFamily="2" charset="0"/>
              <a:ea typeface="Calibri" panose="020F0502020204030204" pitchFamily="34" charset="0"/>
              <a:cs typeface="Times New Roman" panose="02020603050405020304" pitchFamily="18" charset="0"/>
            </a:endParaRPr>
          </a:p>
        </p:txBody>
      </p:sp>
      <p:pic>
        <p:nvPicPr>
          <p:cNvPr id="1026" name="Picture 2">
            <a:extLst>
              <a:ext uri="{FF2B5EF4-FFF2-40B4-BE49-F238E27FC236}">
                <a16:creationId xmlns:a16="http://schemas.microsoft.com/office/drawing/2014/main" id="{59918DC4-3646-F6B9-9068-BE5EF7768531}"/>
              </a:ext>
            </a:extLst>
          </p:cNvPr>
          <p:cNvPicPr>
            <a:picLocks noChangeAspect="1" noChangeArrowheads="1"/>
          </p:cNvPicPr>
          <p:nvPr/>
        </p:nvPicPr>
        <p:blipFill>
          <a:blip r:embed="rId3"/>
          <a:srcRect/>
          <a:stretch/>
        </p:blipFill>
        <p:spPr bwMode="auto">
          <a:xfrm>
            <a:off x="2139645" y="2361754"/>
            <a:ext cx="10351109" cy="5490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847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9321905D-CEE1-94DA-EB8D-05F7B52AA5BF}"/>
              </a:ext>
            </a:extLst>
          </p:cNvPr>
          <p:cNvSpPr/>
          <p:nvPr/>
        </p:nvSpPr>
        <p:spPr>
          <a:xfrm>
            <a:off x="0" y="0"/>
            <a:ext cx="14630400" cy="8229600"/>
          </a:xfrm>
          <a:prstGeom prst="rect">
            <a:avLst/>
          </a:prstGeom>
          <a:solidFill>
            <a:srgbClr val="EEEFF5">
              <a:alpha val="85000"/>
            </a:srgbClr>
          </a:solidFill>
          <a:ln/>
        </p:spPr>
        <p:txBody>
          <a:bodyPr/>
          <a:lstStyle/>
          <a:p>
            <a:endParaRPr lang="es-CO"/>
          </a:p>
        </p:txBody>
      </p:sp>
      <p:sp>
        <p:nvSpPr>
          <p:cNvPr id="4" name="Text 1"/>
          <p:cNvSpPr/>
          <p:nvPr/>
        </p:nvSpPr>
        <p:spPr>
          <a:xfrm>
            <a:off x="1890848" y="559783"/>
            <a:ext cx="11109960" cy="1388745"/>
          </a:xfrm>
          <a:prstGeom prst="rect">
            <a:avLst/>
          </a:prstGeom>
          <a:noFill/>
          <a:ln/>
        </p:spPr>
        <p:txBody>
          <a:bodyPr wrap="square" rtlCol="0" anchor="t"/>
          <a:lstStyle/>
          <a:p>
            <a:pPr marL="0" indent="0">
              <a:lnSpc>
                <a:spcPts val="5468"/>
              </a:lnSpc>
              <a:buNone/>
            </a:pPr>
            <a:r>
              <a:rPr lang="es-MX" sz="4374" b="1" dirty="0">
                <a:solidFill>
                  <a:srgbClr val="396AF1"/>
                </a:solidFill>
                <a:latin typeface="Barlow" pitchFamily="34" charset="0"/>
                <a:ea typeface="Barlow" pitchFamily="34" charset="-122"/>
                <a:cs typeface="Barlow" pitchFamily="34" charset="-120"/>
              </a:rPr>
              <a:t>Otras herramientas similares a Alteryx</a:t>
            </a:r>
          </a:p>
        </p:txBody>
      </p:sp>
      <p:sp>
        <p:nvSpPr>
          <p:cNvPr id="11" name="CuadroTexto 10">
            <a:extLst>
              <a:ext uri="{FF2B5EF4-FFF2-40B4-BE49-F238E27FC236}">
                <a16:creationId xmlns:a16="http://schemas.microsoft.com/office/drawing/2014/main" id="{D5B95347-B6D3-5432-60EA-F346A79EA193}"/>
              </a:ext>
            </a:extLst>
          </p:cNvPr>
          <p:cNvSpPr txBox="1"/>
          <p:nvPr/>
        </p:nvSpPr>
        <p:spPr>
          <a:xfrm>
            <a:off x="6059088" y="1566197"/>
            <a:ext cx="10126980" cy="588944"/>
          </a:xfrm>
          <a:prstGeom prst="rect">
            <a:avLst/>
          </a:prstGeom>
          <a:noFill/>
        </p:spPr>
        <p:txBody>
          <a:bodyPr wrap="square">
            <a:spAutoFit/>
          </a:bodyPr>
          <a:lstStyle/>
          <a:p>
            <a:pPr>
              <a:lnSpc>
                <a:spcPct val="107000"/>
              </a:lnSpc>
              <a:spcAft>
                <a:spcPts val="800"/>
              </a:spcAft>
            </a:pPr>
            <a:r>
              <a:rPr lang="en-US" sz="3200" b="1" kern="100" dirty="0">
                <a:effectLst/>
                <a:latin typeface="Montserrat" panose="00000500000000000000" pitchFamily="2" charset="0"/>
                <a:ea typeface="Calibri" panose="020F0502020204030204" pitchFamily="34" charset="0"/>
                <a:cs typeface="Times New Roman" panose="02020603050405020304" pitchFamily="18" charset="0"/>
              </a:rPr>
              <a:t>KNIME</a:t>
            </a:r>
            <a:endParaRPr lang="es-CO" sz="3200" b="1" kern="100" dirty="0">
              <a:effectLst/>
              <a:latin typeface="Montserrat" panose="00000500000000000000" pitchFamily="2" charset="0"/>
              <a:ea typeface="Calibri" panose="020F0502020204030204" pitchFamily="34" charset="0"/>
              <a:cs typeface="Times New Roman" panose="02020603050405020304" pitchFamily="18" charset="0"/>
            </a:endParaRPr>
          </a:p>
        </p:txBody>
      </p:sp>
      <p:pic>
        <p:nvPicPr>
          <p:cNvPr id="1026" name="Picture 2">
            <a:extLst>
              <a:ext uri="{FF2B5EF4-FFF2-40B4-BE49-F238E27FC236}">
                <a16:creationId xmlns:a16="http://schemas.microsoft.com/office/drawing/2014/main" id="{59918DC4-3646-F6B9-9068-BE5EF7768531}"/>
              </a:ext>
            </a:extLst>
          </p:cNvPr>
          <p:cNvPicPr>
            <a:picLocks noChangeAspect="1" noChangeArrowheads="1"/>
          </p:cNvPicPr>
          <p:nvPr/>
        </p:nvPicPr>
        <p:blipFill>
          <a:blip r:embed="rId3"/>
          <a:srcRect/>
          <a:stretch/>
        </p:blipFill>
        <p:spPr bwMode="auto">
          <a:xfrm>
            <a:off x="3381392" y="2361754"/>
            <a:ext cx="7867615" cy="5490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592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9321905D-CEE1-94DA-EB8D-05F7B52AA5BF}"/>
              </a:ext>
            </a:extLst>
          </p:cNvPr>
          <p:cNvSpPr/>
          <p:nvPr/>
        </p:nvSpPr>
        <p:spPr>
          <a:xfrm>
            <a:off x="0" y="0"/>
            <a:ext cx="14630400" cy="8229600"/>
          </a:xfrm>
          <a:prstGeom prst="rect">
            <a:avLst/>
          </a:prstGeom>
          <a:solidFill>
            <a:srgbClr val="EEEFF5">
              <a:alpha val="85000"/>
            </a:srgbClr>
          </a:solidFill>
          <a:ln/>
        </p:spPr>
        <p:txBody>
          <a:bodyPr/>
          <a:lstStyle/>
          <a:p>
            <a:endParaRPr lang="es-CO"/>
          </a:p>
        </p:txBody>
      </p:sp>
      <p:sp>
        <p:nvSpPr>
          <p:cNvPr id="4" name="Text 1"/>
          <p:cNvSpPr/>
          <p:nvPr/>
        </p:nvSpPr>
        <p:spPr>
          <a:xfrm>
            <a:off x="2121722" y="570926"/>
            <a:ext cx="11109960" cy="1388745"/>
          </a:xfrm>
          <a:prstGeom prst="rect">
            <a:avLst/>
          </a:prstGeom>
          <a:noFill/>
          <a:ln/>
        </p:spPr>
        <p:txBody>
          <a:bodyPr wrap="square" rtlCol="0" anchor="t"/>
          <a:lstStyle/>
          <a:p>
            <a:pPr marL="0" indent="0">
              <a:lnSpc>
                <a:spcPts val="5468"/>
              </a:lnSpc>
              <a:buNone/>
            </a:pPr>
            <a:r>
              <a:rPr lang="es-MX" sz="4374" b="1" dirty="0">
                <a:solidFill>
                  <a:srgbClr val="396AF1"/>
                </a:solidFill>
                <a:latin typeface="Barlow" pitchFamily="34" charset="0"/>
                <a:ea typeface="Barlow" pitchFamily="34" charset="-122"/>
                <a:cs typeface="Barlow" pitchFamily="34" charset="-120"/>
              </a:rPr>
              <a:t>Otras herramientas similares a Alteryx</a:t>
            </a:r>
          </a:p>
        </p:txBody>
      </p:sp>
      <p:sp>
        <p:nvSpPr>
          <p:cNvPr id="11" name="CuadroTexto 10">
            <a:extLst>
              <a:ext uri="{FF2B5EF4-FFF2-40B4-BE49-F238E27FC236}">
                <a16:creationId xmlns:a16="http://schemas.microsoft.com/office/drawing/2014/main" id="{D5B95347-B6D3-5432-60EA-F346A79EA193}"/>
              </a:ext>
            </a:extLst>
          </p:cNvPr>
          <p:cNvSpPr txBox="1"/>
          <p:nvPr/>
        </p:nvSpPr>
        <p:spPr>
          <a:xfrm>
            <a:off x="1890848" y="1543624"/>
            <a:ext cx="10126980" cy="991746"/>
          </a:xfrm>
          <a:prstGeom prst="rect">
            <a:avLst/>
          </a:prstGeom>
          <a:noFill/>
        </p:spPr>
        <p:txBody>
          <a:bodyPr wrap="square">
            <a:spAutoFit/>
          </a:bodyPr>
          <a:lstStyle/>
          <a:p>
            <a:pPr algn="ctr">
              <a:lnSpc>
                <a:spcPct val="107000"/>
              </a:lnSpc>
              <a:spcAft>
                <a:spcPts val="800"/>
              </a:spcAft>
            </a:pPr>
            <a:r>
              <a:rPr lang="en-US" sz="3200" b="1" kern="100" dirty="0">
                <a:effectLst/>
                <a:latin typeface="Montserrat" panose="00000500000000000000" pitchFamily="2" charset="0"/>
                <a:ea typeface="Calibri" panose="020F0502020204030204" pitchFamily="34" charset="0"/>
                <a:cs typeface="Times New Roman" panose="02020603050405020304" pitchFamily="18" charset="0"/>
              </a:rPr>
              <a:t>Talend</a:t>
            </a:r>
            <a:br>
              <a:rPr lang="en-US" sz="3200" b="1" kern="100" dirty="0">
                <a:effectLst/>
                <a:latin typeface="Montserrat" panose="00000500000000000000" pitchFamily="2" charset="0"/>
                <a:ea typeface="Calibri" panose="020F0502020204030204" pitchFamily="34" charset="0"/>
                <a:cs typeface="Times New Roman" panose="02020603050405020304" pitchFamily="18" charset="0"/>
              </a:rPr>
            </a:br>
            <a:endParaRPr lang="es-CO" sz="2400" kern="100" dirty="0">
              <a:solidFill>
                <a:srgbClr val="0F0F0F"/>
              </a:solidFill>
              <a:latin typeface="Montserrat" panose="00000500000000000000" pitchFamily="2" charset="0"/>
              <a:cs typeface="Times New Roman" panose="02020603050405020304" pitchFamily="18" charset="0"/>
            </a:endParaRPr>
          </a:p>
        </p:txBody>
      </p:sp>
      <p:pic>
        <p:nvPicPr>
          <p:cNvPr id="1026" name="Picture 2">
            <a:extLst>
              <a:ext uri="{FF2B5EF4-FFF2-40B4-BE49-F238E27FC236}">
                <a16:creationId xmlns:a16="http://schemas.microsoft.com/office/drawing/2014/main" id="{59918DC4-3646-F6B9-9068-BE5EF7768531}"/>
              </a:ext>
            </a:extLst>
          </p:cNvPr>
          <p:cNvPicPr>
            <a:picLocks noChangeAspect="1" noChangeArrowheads="1"/>
          </p:cNvPicPr>
          <p:nvPr/>
        </p:nvPicPr>
        <p:blipFill>
          <a:blip r:embed="rId3"/>
          <a:srcRect/>
          <a:stretch/>
        </p:blipFill>
        <p:spPr bwMode="auto">
          <a:xfrm>
            <a:off x="2121722" y="2283336"/>
            <a:ext cx="9665231" cy="542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710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9321905D-CEE1-94DA-EB8D-05F7B52AA5BF}"/>
              </a:ext>
            </a:extLst>
          </p:cNvPr>
          <p:cNvSpPr/>
          <p:nvPr/>
        </p:nvSpPr>
        <p:spPr>
          <a:xfrm>
            <a:off x="0" y="0"/>
            <a:ext cx="14630400" cy="8229600"/>
          </a:xfrm>
          <a:prstGeom prst="rect">
            <a:avLst/>
          </a:prstGeom>
          <a:solidFill>
            <a:srgbClr val="EEEFF5">
              <a:alpha val="85000"/>
            </a:srgbClr>
          </a:solidFill>
          <a:ln/>
        </p:spPr>
        <p:txBody>
          <a:bodyPr/>
          <a:lstStyle/>
          <a:p>
            <a:endParaRPr lang="es-CO"/>
          </a:p>
        </p:txBody>
      </p:sp>
      <p:sp>
        <p:nvSpPr>
          <p:cNvPr id="4" name="Text 1"/>
          <p:cNvSpPr/>
          <p:nvPr/>
        </p:nvSpPr>
        <p:spPr>
          <a:xfrm>
            <a:off x="1890848" y="559783"/>
            <a:ext cx="11109960" cy="1388745"/>
          </a:xfrm>
          <a:prstGeom prst="rect">
            <a:avLst/>
          </a:prstGeom>
          <a:noFill/>
          <a:ln/>
        </p:spPr>
        <p:txBody>
          <a:bodyPr wrap="square" rtlCol="0" anchor="t"/>
          <a:lstStyle/>
          <a:p>
            <a:pPr marL="0" indent="0">
              <a:lnSpc>
                <a:spcPts val="5468"/>
              </a:lnSpc>
              <a:buNone/>
            </a:pPr>
            <a:r>
              <a:rPr lang="es-MX" sz="4374" b="1" dirty="0">
                <a:solidFill>
                  <a:srgbClr val="396AF1"/>
                </a:solidFill>
                <a:latin typeface="Barlow" pitchFamily="34" charset="0"/>
                <a:ea typeface="Barlow" pitchFamily="34" charset="-122"/>
                <a:cs typeface="Barlow" pitchFamily="34" charset="-120"/>
              </a:rPr>
              <a:t>Otras herramientas similares a Alteryx</a:t>
            </a:r>
          </a:p>
        </p:txBody>
      </p:sp>
      <p:sp>
        <p:nvSpPr>
          <p:cNvPr id="11" name="CuadroTexto 10">
            <a:extLst>
              <a:ext uri="{FF2B5EF4-FFF2-40B4-BE49-F238E27FC236}">
                <a16:creationId xmlns:a16="http://schemas.microsoft.com/office/drawing/2014/main" id="{D5B95347-B6D3-5432-60EA-F346A79EA193}"/>
              </a:ext>
            </a:extLst>
          </p:cNvPr>
          <p:cNvSpPr txBox="1"/>
          <p:nvPr/>
        </p:nvSpPr>
        <p:spPr>
          <a:xfrm>
            <a:off x="6059088" y="1566197"/>
            <a:ext cx="10126980" cy="588944"/>
          </a:xfrm>
          <a:prstGeom prst="rect">
            <a:avLst/>
          </a:prstGeom>
          <a:noFill/>
        </p:spPr>
        <p:txBody>
          <a:bodyPr wrap="square">
            <a:spAutoFit/>
          </a:bodyPr>
          <a:lstStyle/>
          <a:p>
            <a:pPr>
              <a:lnSpc>
                <a:spcPct val="107000"/>
              </a:lnSpc>
              <a:spcAft>
                <a:spcPts val="800"/>
              </a:spcAft>
            </a:pPr>
            <a:r>
              <a:rPr lang="en-US" sz="3200" b="1" kern="100" dirty="0">
                <a:effectLst/>
                <a:latin typeface="Montserrat" panose="00000500000000000000" pitchFamily="2" charset="0"/>
                <a:ea typeface="Calibri" panose="020F0502020204030204" pitchFamily="34" charset="0"/>
                <a:cs typeface="Times New Roman" panose="02020603050405020304" pitchFamily="18" charset="0"/>
              </a:rPr>
              <a:t>RapidMiner</a:t>
            </a:r>
            <a:endParaRPr lang="es-CO" sz="3200" b="1" kern="100" dirty="0">
              <a:effectLst/>
              <a:latin typeface="Montserrat" panose="00000500000000000000" pitchFamily="2" charset="0"/>
              <a:ea typeface="Calibri" panose="020F0502020204030204" pitchFamily="34" charset="0"/>
              <a:cs typeface="Times New Roman" panose="02020603050405020304" pitchFamily="18" charset="0"/>
            </a:endParaRPr>
          </a:p>
        </p:txBody>
      </p:sp>
      <p:pic>
        <p:nvPicPr>
          <p:cNvPr id="1026" name="Picture 2">
            <a:extLst>
              <a:ext uri="{FF2B5EF4-FFF2-40B4-BE49-F238E27FC236}">
                <a16:creationId xmlns:a16="http://schemas.microsoft.com/office/drawing/2014/main" id="{59918DC4-3646-F6B9-9068-BE5EF7768531}"/>
              </a:ext>
            </a:extLst>
          </p:cNvPr>
          <p:cNvPicPr>
            <a:picLocks noChangeAspect="1" noChangeArrowheads="1"/>
          </p:cNvPicPr>
          <p:nvPr/>
        </p:nvPicPr>
        <p:blipFill>
          <a:blip r:embed="rId3"/>
          <a:srcRect/>
          <a:stretch/>
        </p:blipFill>
        <p:spPr bwMode="auto">
          <a:xfrm>
            <a:off x="1639388" y="2336168"/>
            <a:ext cx="10558178" cy="564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089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9321905D-CEE1-94DA-EB8D-05F7B52AA5BF}"/>
              </a:ext>
            </a:extLst>
          </p:cNvPr>
          <p:cNvSpPr/>
          <p:nvPr/>
        </p:nvSpPr>
        <p:spPr>
          <a:xfrm>
            <a:off x="-251460" y="0"/>
            <a:ext cx="14630400" cy="8229600"/>
          </a:xfrm>
          <a:prstGeom prst="rect">
            <a:avLst/>
          </a:prstGeom>
          <a:solidFill>
            <a:srgbClr val="EEEFF5">
              <a:alpha val="85000"/>
            </a:srgbClr>
          </a:solidFill>
          <a:ln/>
        </p:spPr>
        <p:txBody>
          <a:bodyPr/>
          <a:lstStyle/>
          <a:p>
            <a:endParaRPr lang="es-CO"/>
          </a:p>
        </p:txBody>
      </p:sp>
      <p:sp>
        <p:nvSpPr>
          <p:cNvPr id="4" name="Text 1"/>
          <p:cNvSpPr/>
          <p:nvPr/>
        </p:nvSpPr>
        <p:spPr>
          <a:xfrm>
            <a:off x="1273628" y="605216"/>
            <a:ext cx="11109960" cy="1388745"/>
          </a:xfrm>
          <a:prstGeom prst="rect">
            <a:avLst/>
          </a:prstGeom>
          <a:noFill/>
          <a:ln/>
        </p:spPr>
        <p:txBody>
          <a:bodyPr wrap="square" rtlCol="0" anchor="t"/>
          <a:lstStyle/>
          <a:p>
            <a:pPr marL="0" indent="0">
              <a:lnSpc>
                <a:spcPts val="5468"/>
              </a:lnSpc>
              <a:buNone/>
            </a:pPr>
            <a:r>
              <a:rPr lang="es-MX" sz="4374" b="1" dirty="0">
                <a:solidFill>
                  <a:srgbClr val="396AF1"/>
                </a:solidFill>
                <a:latin typeface="Barlow" pitchFamily="34" charset="0"/>
                <a:ea typeface="Barlow" pitchFamily="34" charset="-122"/>
                <a:cs typeface="Barlow" pitchFamily="34" charset="-120"/>
              </a:rPr>
              <a:t>Licencias gratuitas para estudiantes</a:t>
            </a:r>
          </a:p>
        </p:txBody>
      </p:sp>
      <p:pic>
        <p:nvPicPr>
          <p:cNvPr id="1026" name="Picture 2">
            <a:extLst>
              <a:ext uri="{FF2B5EF4-FFF2-40B4-BE49-F238E27FC236}">
                <a16:creationId xmlns:a16="http://schemas.microsoft.com/office/drawing/2014/main" id="{59918DC4-3646-F6B9-9068-BE5EF7768531}"/>
              </a:ext>
            </a:extLst>
          </p:cNvPr>
          <p:cNvPicPr>
            <a:picLocks noChangeAspect="1" noChangeArrowheads="1"/>
          </p:cNvPicPr>
          <p:nvPr/>
        </p:nvPicPr>
        <p:blipFill>
          <a:blip r:embed="rId3"/>
          <a:srcRect/>
          <a:stretch/>
        </p:blipFill>
        <p:spPr bwMode="auto">
          <a:xfrm>
            <a:off x="1397930" y="1840230"/>
            <a:ext cx="11595181" cy="564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613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9321905D-CEE1-94DA-EB8D-05F7B52AA5BF}"/>
              </a:ext>
            </a:extLst>
          </p:cNvPr>
          <p:cNvSpPr/>
          <p:nvPr/>
        </p:nvSpPr>
        <p:spPr>
          <a:xfrm>
            <a:off x="0" y="0"/>
            <a:ext cx="14630400" cy="8229600"/>
          </a:xfrm>
          <a:prstGeom prst="rect">
            <a:avLst/>
          </a:prstGeom>
          <a:solidFill>
            <a:srgbClr val="EEEFF5">
              <a:alpha val="85000"/>
            </a:srgbClr>
          </a:solidFill>
          <a:ln/>
        </p:spPr>
        <p:txBody>
          <a:bodyPr/>
          <a:lstStyle/>
          <a:p>
            <a:endParaRPr lang="es-CO"/>
          </a:p>
        </p:txBody>
      </p:sp>
      <p:sp>
        <p:nvSpPr>
          <p:cNvPr id="4" name="Text 1"/>
          <p:cNvSpPr/>
          <p:nvPr/>
        </p:nvSpPr>
        <p:spPr>
          <a:xfrm>
            <a:off x="1890848" y="559783"/>
            <a:ext cx="11109960" cy="1388745"/>
          </a:xfrm>
          <a:prstGeom prst="rect">
            <a:avLst/>
          </a:prstGeom>
          <a:noFill/>
          <a:ln/>
        </p:spPr>
        <p:txBody>
          <a:bodyPr wrap="square" rtlCol="0" anchor="t"/>
          <a:lstStyle/>
          <a:p>
            <a:pPr marL="0" indent="0">
              <a:lnSpc>
                <a:spcPts val="5468"/>
              </a:lnSpc>
              <a:buNone/>
            </a:pPr>
            <a:r>
              <a:rPr lang="es-MX" sz="4374" b="1" dirty="0">
                <a:solidFill>
                  <a:srgbClr val="396AF1"/>
                </a:solidFill>
                <a:latin typeface="Barlow" pitchFamily="34" charset="0"/>
                <a:ea typeface="Barlow" pitchFamily="34" charset="-122"/>
                <a:cs typeface="Barlow" pitchFamily="34" charset="-120"/>
              </a:rPr>
              <a:t>Academia Alteryx</a:t>
            </a:r>
          </a:p>
        </p:txBody>
      </p:sp>
      <p:pic>
        <p:nvPicPr>
          <p:cNvPr id="1026" name="Picture 2">
            <a:extLst>
              <a:ext uri="{FF2B5EF4-FFF2-40B4-BE49-F238E27FC236}">
                <a16:creationId xmlns:a16="http://schemas.microsoft.com/office/drawing/2014/main" id="{59918DC4-3646-F6B9-9068-BE5EF7768531}"/>
              </a:ext>
            </a:extLst>
          </p:cNvPr>
          <p:cNvPicPr>
            <a:picLocks noChangeAspect="1" noChangeArrowheads="1"/>
          </p:cNvPicPr>
          <p:nvPr/>
        </p:nvPicPr>
        <p:blipFill>
          <a:blip r:embed="rId3"/>
          <a:srcRect/>
          <a:stretch/>
        </p:blipFill>
        <p:spPr bwMode="auto">
          <a:xfrm>
            <a:off x="1034984" y="1840230"/>
            <a:ext cx="12321073" cy="564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591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9321905D-CEE1-94DA-EB8D-05F7B52AA5BF}"/>
              </a:ext>
            </a:extLst>
          </p:cNvPr>
          <p:cNvSpPr/>
          <p:nvPr/>
        </p:nvSpPr>
        <p:spPr>
          <a:xfrm>
            <a:off x="0" y="0"/>
            <a:ext cx="14630400" cy="8229600"/>
          </a:xfrm>
          <a:prstGeom prst="rect">
            <a:avLst/>
          </a:prstGeom>
          <a:solidFill>
            <a:srgbClr val="EEEFF5">
              <a:alpha val="85000"/>
            </a:srgbClr>
          </a:solidFill>
          <a:ln/>
        </p:spPr>
        <p:txBody>
          <a:bodyPr/>
          <a:lstStyle/>
          <a:p>
            <a:endParaRPr lang="es-CO"/>
          </a:p>
        </p:txBody>
      </p:sp>
      <p:sp>
        <p:nvSpPr>
          <p:cNvPr id="4" name="Text 1"/>
          <p:cNvSpPr/>
          <p:nvPr/>
        </p:nvSpPr>
        <p:spPr>
          <a:xfrm>
            <a:off x="1890848" y="559783"/>
            <a:ext cx="11109960" cy="1388745"/>
          </a:xfrm>
          <a:prstGeom prst="rect">
            <a:avLst/>
          </a:prstGeom>
          <a:noFill/>
          <a:ln/>
        </p:spPr>
        <p:txBody>
          <a:bodyPr wrap="square" rtlCol="0" anchor="t"/>
          <a:lstStyle/>
          <a:p>
            <a:pPr marL="0" indent="0">
              <a:lnSpc>
                <a:spcPts val="5468"/>
              </a:lnSpc>
              <a:buNone/>
            </a:pPr>
            <a:r>
              <a:rPr lang="es-MX" sz="4374" b="1" dirty="0">
                <a:solidFill>
                  <a:srgbClr val="396AF1"/>
                </a:solidFill>
                <a:latin typeface="Barlow" pitchFamily="34" charset="0"/>
                <a:ea typeface="Barlow" pitchFamily="34" charset="-122"/>
                <a:cs typeface="Barlow" pitchFamily="34" charset="-120"/>
              </a:rPr>
              <a:t>Certificaciones gratuitas</a:t>
            </a:r>
          </a:p>
        </p:txBody>
      </p:sp>
      <p:pic>
        <p:nvPicPr>
          <p:cNvPr id="1026" name="Picture 2">
            <a:extLst>
              <a:ext uri="{FF2B5EF4-FFF2-40B4-BE49-F238E27FC236}">
                <a16:creationId xmlns:a16="http://schemas.microsoft.com/office/drawing/2014/main" id="{59918DC4-3646-F6B9-9068-BE5EF7768531}"/>
              </a:ext>
            </a:extLst>
          </p:cNvPr>
          <p:cNvPicPr>
            <a:picLocks noChangeAspect="1" noChangeArrowheads="1"/>
          </p:cNvPicPr>
          <p:nvPr/>
        </p:nvPicPr>
        <p:blipFill>
          <a:blip r:embed="rId3"/>
          <a:srcRect/>
          <a:stretch/>
        </p:blipFill>
        <p:spPr bwMode="auto">
          <a:xfrm>
            <a:off x="2036111" y="2231243"/>
            <a:ext cx="10558178" cy="5053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471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s-CO"/>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890123"/>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Conclusión</a:t>
            </a:r>
            <a:endParaRPr lang="en-US" sz="4374" dirty="0"/>
          </a:p>
        </p:txBody>
      </p:sp>
      <p:sp>
        <p:nvSpPr>
          <p:cNvPr id="6" name="Text 2"/>
          <p:cNvSpPr/>
          <p:nvPr/>
        </p:nvSpPr>
        <p:spPr>
          <a:xfrm>
            <a:off x="833199" y="3917752"/>
            <a:ext cx="7477601" cy="1421606"/>
          </a:xfrm>
          <a:prstGeom prst="rect">
            <a:avLst/>
          </a:prstGeom>
          <a:noFill/>
          <a:ln/>
        </p:spPr>
        <p:txBody>
          <a:bodyPr wrap="square" rtlCol="0" anchor="t"/>
          <a:lstStyle/>
          <a:p>
            <a:pPr marL="0" indent="0">
              <a:lnSpc>
                <a:spcPts val="2799"/>
              </a:lnSpc>
              <a:buNone/>
            </a:pPr>
            <a:r>
              <a:rPr lang="es-CO" sz="1750" dirty="0">
                <a:solidFill>
                  <a:srgbClr val="272525"/>
                </a:solidFill>
                <a:latin typeface="Montserrat" pitchFamily="34" charset="0"/>
                <a:ea typeface="Montserrat" pitchFamily="34" charset="-122"/>
                <a:cs typeface="Montserrat" pitchFamily="34" charset="-120"/>
              </a:rPr>
              <a:t>Alteryx es una solución líder en análisis y automatización de datos que agiliza procesos empresariales para la toma de decisiones más informadas.</a:t>
            </a:r>
            <a:endParaRPr lang="es-CO" sz="1750"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s-CO"/>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txBody>
          <a:bodyPr/>
          <a:lstStyle/>
          <a:p>
            <a:endParaRPr lang="es-CO"/>
          </a:p>
        </p:txBody>
      </p:sp>
      <p:sp>
        <p:nvSpPr>
          <p:cNvPr id="6" name="Text 2"/>
          <p:cNvSpPr/>
          <p:nvPr/>
        </p:nvSpPr>
        <p:spPr>
          <a:xfrm>
            <a:off x="1830559" y="2039724"/>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a:t>
            </a:r>
            <a:r>
              <a:rPr lang="es-CO" sz="4374" b="1" dirty="0">
                <a:solidFill>
                  <a:srgbClr val="396AF1"/>
                </a:solidFill>
                <a:latin typeface="Barlow" pitchFamily="34" charset="0"/>
                <a:ea typeface="Barlow" pitchFamily="34" charset="-122"/>
                <a:cs typeface="Barlow" pitchFamily="34" charset="-120"/>
              </a:rPr>
              <a:t>Qué</a:t>
            </a:r>
            <a:r>
              <a:rPr lang="en-US" sz="4374" b="1" dirty="0">
                <a:solidFill>
                  <a:srgbClr val="396AF1"/>
                </a:solidFill>
                <a:latin typeface="Barlow" pitchFamily="34" charset="0"/>
                <a:ea typeface="Barlow" pitchFamily="34" charset="-122"/>
                <a:cs typeface="Barlow" pitchFamily="34" charset="-120"/>
              </a:rPr>
              <a:t> es?</a:t>
            </a:r>
            <a:endParaRPr lang="en-US" sz="4374" dirty="0"/>
          </a:p>
        </p:txBody>
      </p:sp>
      <p:sp>
        <p:nvSpPr>
          <p:cNvPr id="7" name="Text 3"/>
          <p:cNvSpPr/>
          <p:nvPr/>
        </p:nvSpPr>
        <p:spPr>
          <a:xfrm>
            <a:off x="1830559" y="3549673"/>
            <a:ext cx="11109960"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Alteryx es una plataforma de análisis de datos que combina capacidades de preparación, </a:t>
            </a:r>
            <a:r>
              <a:rPr lang="es-CO" sz="1750" dirty="0">
                <a:solidFill>
                  <a:srgbClr val="272525"/>
                </a:solidFill>
                <a:latin typeface="Montserrat" pitchFamily="34" charset="0"/>
                <a:ea typeface="Montserrat" pitchFamily="34" charset="-122"/>
                <a:cs typeface="Montserrat" pitchFamily="34" charset="-120"/>
              </a:rPr>
              <a:t>transformación</a:t>
            </a:r>
            <a:r>
              <a:rPr lang="en-US" sz="1750" dirty="0">
                <a:solidFill>
                  <a:srgbClr val="272525"/>
                </a:solidFill>
                <a:latin typeface="Montserrat" pitchFamily="34" charset="0"/>
                <a:ea typeface="Montserrat" pitchFamily="34" charset="-122"/>
                <a:cs typeface="Montserrat" pitchFamily="34" charset="-120"/>
              </a:rPr>
              <a:t> y análisis de datos, modelado y visualización en un solo lugar.</a:t>
            </a:r>
            <a:endParaRPr lang="en-US" sz="1750" dirty="0"/>
          </a:p>
        </p:txBody>
      </p:sp>
      <p:sp>
        <p:nvSpPr>
          <p:cNvPr id="10" name="CuadroTexto 9">
            <a:extLst>
              <a:ext uri="{FF2B5EF4-FFF2-40B4-BE49-F238E27FC236}">
                <a16:creationId xmlns:a16="http://schemas.microsoft.com/office/drawing/2014/main" id="{22884AB1-4234-B8AD-F32F-A3BDD3E5577B}"/>
              </a:ext>
            </a:extLst>
          </p:cNvPr>
          <p:cNvSpPr txBox="1"/>
          <p:nvPr/>
        </p:nvSpPr>
        <p:spPr>
          <a:xfrm>
            <a:off x="1830558" y="5356792"/>
            <a:ext cx="9885819" cy="369332"/>
          </a:xfrm>
          <a:prstGeom prst="rect">
            <a:avLst/>
          </a:prstGeom>
          <a:noFill/>
        </p:spPr>
        <p:txBody>
          <a:bodyPr wrap="square">
            <a:spAutoFit/>
          </a:bodyPr>
          <a:lstStyle/>
          <a:p>
            <a:r>
              <a:rPr lang="en-US" sz="1800" dirty="0">
                <a:solidFill>
                  <a:srgbClr val="272525"/>
                </a:solidFill>
                <a:latin typeface="Montserrat" pitchFamily="34" charset="0"/>
                <a:ea typeface="Montserrat" pitchFamily="34" charset="-122"/>
                <a:cs typeface="Montserrat" pitchFamily="34" charset="-120"/>
              </a:rPr>
              <a:t>Alteryx es un software </a:t>
            </a:r>
            <a:r>
              <a:rPr lang="es-CO" sz="1800" dirty="0">
                <a:solidFill>
                  <a:srgbClr val="272525"/>
                </a:solidFill>
                <a:latin typeface="Montserrat" pitchFamily="34" charset="0"/>
                <a:ea typeface="Montserrat" pitchFamily="34" charset="-122"/>
                <a:cs typeface="Montserrat" pitchFamily="34" charset="-120"/>
              </a:rPr>
              <a:t>comercial</a:t>
            </a:r>
            <a:r>
              <a:rPr lang="en-US" sz="1800" dirty="0">
                <a:solidFill>
                  <a:srgbClr val="272525"/>
                </a:solidFill>
                <a:latin typeface="Montserrat" pitchFamily="34" charset="0"/>
                <a:ea typeface="Montserrat" pitchFamily="34" charset="-122"/>
                <a:cs typeface="Montserrat" pitchFamily="34" charset="-120"/>
              </a:rPr>
              <a:t> que </a:t>
            </a:r>
            <a:r>
              <a:rPr lang="es-CO" sz="1800" dirty="0">
                <a:solidFill>
                  <a:srgbClr val="272525"/>
                </a:solidFill>
                <a:latin typeface="Montserrat" pitchFamily="34" charset="0"/>
                <a:ea typeface="Montserrat" pitchFamily="34" charset="-122"/>
                <a:cs typeface="Montserrat" pitchFamily="34" charset="-120"/>
              </a:rPr>
              <a:t>ofrece</a:t>
            </a:r>
            <a:r>
              <a:rPr lang="en-US" sz="1800" dirty="0">
                <a:solidFill>
                  <a:srgbClr val="272525"/>
                </a:solidFill>
                <a:latin typeface="Montserrat" pitchFamily="34" charset="0"/>
                <a:ea typeface="Montserrat" pitchFamily="34" charset="-122"/>
                <a:cs typeface="Montserrat" pitchFamily="34" charset="-120"/>
              </a:rPr>
              <a:t> </a:t>
            </a:r>
            <a:r>
              <a:rPr lang="es-CO" sz="1800" dirty="0">
                <a:solidFill>
                  <a:srgbClr val="272525"/>
                </a:solidFill>
                <a:latin typeface="Montserrat" pitchFamily="34" charset="0"/>
                <a:ea typeface="Montserrat" pitchFamily="34" charset="-122"/>
                <a:cs typeface="Montserrat" pitchFamily="34" charset="-120"/>
              </a:rPr>
              <a:t>una</a:t>
            </a:r>
            <a:r>
              <a:rPr lang="en-US" sz="1800" dirty="0">
                <a:solidFill>
                  <a:srgbClr val="272525"/>
                </a:solidFill>
                <a:latin typeface="Montserrat" pitchFamily="34" charset="0"/>
                <a:ea typeface="Montserrat" pitchFamily="34" charset="-122"/>
                <a:cs typeface="Montserrat" pitchFamily="34" charset="-120"/>
              </a:rPr>
              <a:t> </a:t>
            </a:r>
            <a:r>
              <a:rPr lang="es-CO" sz="1800" dirty="0">
                <a:solidFill>
                  <a:srgbClr val="272525"/>
                </a:solidFill>
                <a:latin typeface="Montserrat" pitchFamily="34" charset="0"/>
                <a:ea typeface="Montserrat" pitchFamily="34" charset="-122"/>
                <a:cs typeface="Montserrat" pitchFamily="34" charset="-120"/>
              </a:rPr>
              <a:t>versión</a:t>
            </a:r>
            <a:r>
              <a:rPr lang="en-US" sz="1800" dirty="0">
                <a:solidFill>
                  <a:srgbClr val="272525"/>
                </a:solidFill>
                <a:latin typeface="Montserrat" pitchFamily="34" charset="0"/>
                <a:ea typeface="Montserrat" pitchFamily="34" charset="-122"/>
                <a:cs typeface="Montserrat" pitchFamily="34" charset="-120"/>
              </a:rPr>
              <a:t> de </a:t>
            </a:r>
            <a:r>
              <a:rPr lang="es-CO" sz="1800" dirty="0">
                <a:solidFill>
                  <a:srgbClr val="272525"/>
                </a:solidFill>
                <a:latin typeface="Montserrat" pitchFamily="34" charset="0"/>
                <a:ea typeface="Montserrat" pitchFamily="34" charset="-122"/>
                <a:cs typeface="Montserrat" pitchFamily="34" charset="-120"/>
              </a:rPr>
              <a:t>prueba</a:t>
            </a:r>
            <a:r>
              <a:rPr lang="en-US" sz="1800" dirty="0">
                <a:solidFill>
                  <a:srgbClr val="272525"/>
                </a:solidFill>
                <a:latin typeface="Montserrat" pitchFamily="34" charset="0"/>
                <a:ea typeface="Montserrat" pitchFamily="34" charset="-122"/>
                <a:cs typeface="Montserrat" pitchFamily="34" charset="-120"/>
              </a:rPr>
              <a:t> </a:t>
            </a:r>
            <a:r>
              <a:rPr lang="es-CO" sz="1800" dirty="0">
                <a:solidFill>
                  <a:srgbClr val="272525"/>
                </a:solidFill>
                <a:latin typeface="Montserrat" pitchFamily="34" charset="0"/>
                <a:ea typeface="Montserrat" pitchFamily="34" charset="-122"/>
                <a:cs typeface="Montserrat" pitchFamily="34" charset="-120"/>
              </a:rPr>
              <a:t>gratuita</a:t>
            </a:r>
            <a:r>
              <a:rPr lang="en-US" sz="1800" dirty="0">
                <a:solidFill>
                  <a:srgbClr val="272525"/>
                </a:solidFill>
                <a:latin typeface="Montserrat" pitchFamily="34" charset="0"/>
                <a:ea typeface="Montserrat" pitchFamily="34" charset="-122"/>
                <a:cs typeface="Montserrat" pitchFamily="34" charset="-120"/>
              </a:rPr>
              <a:t>. </a:t>
            </a:r>
            <a:endParaRPr lang="es-CO" dirty="0"/>
          </a:p>
        </p:txBody>
      </p:sp>
      <p:pic>
        <p:nvPicPr>
          <p:cNvPr id="15" name="Imagen 14">
            <a:extLst>
              <a:ext uri="{FF2B5EF4-FFF2-40B4-BE49-F238E27FC236}">
                <a16:creationId xmlns:a16="http://schemas.microsoft.com/office/drawing/2014/main" id="{9B2AB5F5-67BA-34BF-ED2B-0B87BBD32726}"/>
              </a:ext>
            </a:extLst>
          </p:cNvPr>
          <p:cNvPicPr>
            <a:picLocks noChangeAspect="1"/>
          </p:cNvPicPr>
          <p:nvPr/>
        </p:nvPicPr>
        <p:blipFill>
          <a:blip r:embed="rId5"/>
          <a:srcRect/>
          <a:stretch/>
        </p:blipFill>
        <p:spPr>
          <a:xfrm>
            <a:off x="1039747" y="3601715"/>
            <a:ext cx="710425" cy="710425"/>
          </a:xfrm>
          <a:prstGeom prst="rect">
            <a:avLst/>
          </a:prstGeom>
        </p:spPr>
      </p:pic>
      <p:pic>
        <p:nvPicPr>
          <p:cNvPr id="16" name="Imagen 15">
            <a:extLst>
              <a:ext uri="{FF2B5EF4-FFF2-40B4-BE49-F238E27FC236}">
                <a16:creationId xmlns:a16="http://schemas.microsoft.com/office/drawing/2014/main" id="{FDF1166D-A9F3-1CC1-6758-8C96AD9FF71B}"/>
              </a:ext>
            </a:extLst>
          </p:cNvPr>
          <p:cNvPicPr>
            <a:picLocks noChangeAspect="1"/>
          </p:cNvPicPr>
          <p:nvPr/>
        </p:nvPicPr>
        <p:blipFill>
          <a:blip r:embed="rId6"/>
          <a:srcRect/>
          <a:stretch/>
        </p:blipFill>
        <p:spPr>
          <a:xfrm>
            <a:off x="1069893" y="5119027"/>
            <a:ext cx="710425" cy="7104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s-CO"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478142"/>
            <a:ext cx="4443889" cy="694373"/>
          </a:xfrm>
          <a:prstGeom prst="rect">
            <a:avLst/>
          </a:prstGeom>
          <a:noFill/>
          <a:ln/>
        </p:spPr>
        <p:txBody>
          <a:bodyPr wrap="none" rtlCol="0" anchor="t"/>
          <a:lstStyle/>
          <a:p>
            <a:pPr marL="0" indent="0">
              <a:lnSpc>
                <a:spcPts val="5468"/>
              </a:lnSpc>
              <a:buNone/>
            </a:pPr>
            <a:r>
              <a:rPr lang="es-CO" sz="4374" b="1" dirty="0">
                <a:solidFill>
                  <a:srgbClr val="396AF1"/>
                </a:solidFill>
                <a:latin typeface="Barlow" pitchFamily="34" charset="0"/>
                <a:ea typeface="Barlow" pitchFamily="34" charset="-122"/>
                <a:cs typeface="Barlow" pitchFamily="34" charset="-120"/>
              </a:rPr>
              <a:t>Origen</a:t>
            </a:r>
            <a:endParaRPr lang="es-CO" sz="4374" dirty="0"/>
          </a:p>
        </p:txBody>
      </p:sp>
      <p:sp>
        <p:nvSpPr>
          <p:cNvPr id="6" name="Text 2"/>
          <p:cNvSpPr/>
          <p:nvPr/>
        </p:nvSpPr>
        <p:spPr>
          <a:xfrm>
            <a:off x="6480372" y="3917752"/>
            <a:ext cx="7477601" cy="854574"/>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Alteryx fue creado en el año 1997 por Dean Stoecker y Olivia Duane Adams </a:t>
            </a:r>
            <a:r>
              <a:rPr lang="en-US" sz="1750" dirty="0" err="1">
                <a:solidFill>
                  <a:srgbClr val="272525"/>
                </a:solidFill>
                <a:latin typeface="Montserrat" pitchFamily="34" charset="0"/>
                <a:ea typeface="Montserrat" pitchFamily="34" charset="-122"/>
                <a:cs typeface="Montserrat" pitchFamily="34" charset="-120"/>
              </a:rPr>
              <a:t>en</a:t>
            </a:r>
            <a:r>
              <a:rPr lang="en-US" sz="1750" dirty="0">
                <a:solidFill>
                  <a:srgbClr val="272525"/>
                </a:solidFill>
                <a:latin typeface="Montserrat" pitchFamily="34" charset="0"/>
                <a:ea typeface="Montserrat" pitchFamily="34" charset="-122"/>
                <a:cs typeface="Montserrat" pitchFamily="34" charset="-120"/>
              </a:rPr>
              <a:t> </a:t>
            </a:r>
            <a:r>
              <a:rPr lang="es-CO" sz="1750" dirty="0">
                <a:solidFill>
                  <a:srgbClr val="272525"/>
                </a:solidFill>
                <a:latin typeface="Montserrat" pitchFamily="34" charset="0"/>
                <a:ea typeface="Montserrat" pitchFamily="34" charset="-122"/>
                <a:cs typeface="Montserrat" pitchFamily="34" charset="-120"/>
              </a:rPr>
              <a:t>los</a:t>
            </a:r>
            <a:r>
              <a:rPr lang="en-US" sz="1750" dirty="0">
                <a:solidFill>
                  <a:srgbClr val="272525"/>
                </a:solidFill>
                <a:latin typeface="Montserrat" pitchFamily="34" charset="0"/>
                <a:ea typeface="Montserrat" pitchFamily="34" charset="-122"/>
                <a:cs typeface="Montserrat" pitchFamily="34" charset="-120"/>
              </a:rPr>
              <a:t> </a:t>
            </a:r>
            <a:r>
              <a:rPr lang="es-CO" sz="1750" dirty="0">
                <a:solidFill>
                  <a:srgbClr val="272525"/>
                </a:solidFill>
                <a:latin typeface="Montserrat" pitchFamily="34" charset="0"/>
                <a:ea typeface="Montserrat" pitchFamily="34" charset="-122"/>
                <a:cs typeface="Montserrat" pitchFamily="34" charset="-120"/>
              </a:rPr>
              <a:t>Estados</a:t>
            </a:r>
            <a:r>
              <a:rPr lang="en-US" sz="1750" dirty="0">
                <a:solidFill>
                  <a:srgbClr val="272525"/>
                </a:solidFill>
                <a:latin typeface="Montserrat" pitchFamily="34" charset="0"/>
                <a:ea typeface="Montserrat" pitchFamily="34" charset="-122"/>
                <a:cs typeface="Montserrat" pitchFamily="34" charset="-120"/>
              </a:rPr>
              <a:t> Unidos </a:t>
            </a:r>
            <a:r>
              <a:rPr lang="en-US" sz="1750" dirty="0" err="1">
                <a:solidFill>
                  <a:srgbClr val="272525"/>
                </a:solidFill>
                <a:latin typeface="Montserrat" pitchFamily="34" charset="0"/>
                <a:ea typeface="Montserrat" pitchFamily="34" charset="-122"/>
                <a:cs typeface="Montserrat" pitchFamily="34" charset="-120"/>
              </a:rPr>
              <a:t>en</a:t>
            </a:r>
            <a:r>
              <a:rPr lang="en-US" sz="1750" dirty="0">
                <a:solidFill>
                  <a:srgbClr val="272525"/>
                </a:solidFill>
                <a:latin typeface="Montserrat" pitchFamily="34" charset="0"/>
                <a:ea typeface="Montserrat" pitchFamily="34" charset="-122"/>
                <a:cs typeface="Montserrat" pitchFamily="34" charset="-120"/>
              </a:rPr>
              <a:t> Irvine, California.</a:t>
            </a:r>
          </a:p>
        </p:txBody>
      </p:sp>
      <p:pic>
        <p:nvPicPr>
          <p:cNvPr id="8" name="Imagen 7">
            <a:extLst>
              <a:ext uri="{FF2B5EF4-FFF2-40B4-BE49-F238E27FC236}">
                <a16:creationId xmlns:a16="http://schemas.microsoft.com/office/drawing/2014/main" id="{FE27A9F9-9C10-D4F6-F46B-F734A70D096E}"/>
              </a:ext>
            </a:extLst>
          </p:cNvPr>
          <p:cNvPicPr>
            <a:picLocks noChangeAspect="1"/>
          </p:cNvPicPr>
          <p:nvPr/>
        </p:nvPicPr>
        <p:blipFill>
          <a:blip r:embed="rId5"/>
          <a:srcRect/>
          <a:stretch/>
        </p:blipFill>
        <p:spPr>
          <a:xfrm>
            <a:off x="5749849" y="5515711"/>
            <a:ext cx="710425" cy="710425"/>
          </a:xfrm>
          <a:prstGeom prst="rect">
            <a:avLst/>
          </a:prstGeom>
        </p:spPr>
      </p:pic>
      <p:pic>
        <p:nvPicPr>
          <p:cNvPr id="9" name="Imagen 8">
            <a:extLst>
              <a:ext uri="{FF2B5EF4-FFF2-40B4-BE49-F238E27FC236}">
                <a16:creationId xmlns:a16="http://schemas.microsoft.com/office/drawing/2014/main" id="{9A9F7CE9-376C-02F5-A6B9-1C6DF274AEEC}"/>
              </a:ext>
            </a:extLst>
          </p:cNvPr>
          <p:cNvPicPr>
            <a:picLocks noChangeAspect="1"/>
          </p:cNvPicPr>
          <p:nvPr/>
        </p:nvPicPr>
        <p:blipFill>
          <a:blip r:embed="rId6"/>
          <a:srcRect/>
          <a:stretch/>
        </p:blipFill>
        <p:spPr>
          <a:xfrm>
            <a:off x="5719705" y="3934680"/>
            <a:ext cx="710425" cy="710425"/>
          </a:xfrm>
          <a:prstGeom prst="rect">
            <a:avLst/>
          </a:prstGeom>
        </p:spPr>
      </p:pic>
      <p:sp>
        <p:nvSpPr>
          <p:cNvPr id="11" name="CuadroTexto 10">
            <a:extLst>
              <a:ext uri="{FF2B5EF4-FFF2-40B4-BE49-F238E27FC236}">
                <a16:creationId xmlns:a16="http://schemas.microsoft.com/office/drawing/2014/main" id="{5759A13A-E144-0D07-9CC3-BC885F998CCE}"/>
              </a:ext>
            </a:extLst>
          </p:cNvPr>
          <p:cNvSpPr txBox="1"/>
          <p:nvPr/>
        </p:nvSpPr>
        <p:spPr>
          <a:xfrm>
            <a:off x="6460276" y="5475517"/>
            <a:ext cx="7315200" cy="780791"/>
          </a:xfrm>
          <a:prstGeom prst="rect">
            <a:avLst/>
          </a:prstGeom>
          <a:noFill/>
        </p:spPr>
        <p:txBody>
          <a:bodyPr wrap="square">
            <a:spAutoFit/>
          </a:bodyPr>
          <a:lstStyle/>
          <a:p>
            <a:pPr marL="0" indent="0">
              <a:lnSpc>
                <a:spcPts val="2799"/>
              </a:lnSpc>
              <a:buNone/>
            </a:pPr>
            <a:r>
              <a:rPr lang="es-CO" sz="1800" dirty="0">
                <a:solidFill>
                  <a:srgbClr val="272525"/>
                </a:solidFill>
                <a:latin typeface="Montserrat" pitchFamily="34" charset="0"/>
                <a:ea typeface="Montserrat" pitchFamily="34" charset="-122"/>
                <a:cs typeface="Montserrat" pitchFamily="34" charset="-120"/>
              </a:rPr>
              <a:t>Su objetivo principal es simplificar el análisis de datos y democratizar el acceso a la información.</a:t>
            </a:r>
            <a:endParaRPr lang="es-CO"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s-CO"/>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txBody>
          <a:bodyPr/>
          <a:lstStyle/>
          <a:p>
            <a:endParaRPr lang="es-CO"/>
          </a:p>
        </p:txBody>
      </p:sp>
      <p:sp>
        <p:nvSpPr>
          <p:cNvPr id="6" name="Text 2"/>
          <p:cNvSpPr/>
          <p:nvPr/>
        </p:nvSpPr>
        <p:spPr>
          <a:xfrm>
            <a:off x="1760220" y="2360176"/>
            <a:ext cx="9304020" cy="694373"/>
          </a:xfrm>
          <a:prstGeom prst="rect">
            <a:avLst/>
          </a:prstGeom>
          <a:noFill/>
          <a:ln/>
        </p:spPr>
        <p:txBody>
          <a:bodyPr wrap="none" rtlCol="0" anchor="t"/>
          <a:lstStyle/>
          <a:p>
            <a:pPr marL="0" indent="0">
              <a:lnSpc>
                <a:spcPts val="5468"/>
              </a:lnSpc>
              <a:buNone/>
            </a:pPr>
            <a:r>
              <a:rPr lang="es-CO" sz="4374" b="1" dirty="0">
                <a:solidFill>
                  <a:srgbClr val="396AF1"/>
                </a:solidFill>
                <a:latin typeface="Barlow" pitchFamily="34" charset="0"/>
                <a:ea typeface="Barlow" pitchFamily="34" charset="-122"/>
                <a:cs typeface="Barlow" pitchFamily="34" charset="-120"/>
              </a:rPr>
              <a:t>Características</a:t>
            </a:r>
            <a:r>
              <a:rPr lang="en-US" sz="4374" b="1" dirty="0">
                <a:solidFill>
                  <a:srgbClr val="396AF1"/>
                </a:solidFill>
                <a:latin typeface="Barlow" pitchFamily="34" charset="0"/>
                <a:ea typeface="Barlow" pitchFamily="34" charset="-122"/>
                <a:cs typeface="Barlow" pitchFamily="34" charset="-120"/>
              </a:rPr>
              <a:t> </a:t>
            </a:r>
            <a:r>
              <a:rPr lang="es-CO" sz="4374" b="1" dirty="0">
                <a:solidFill>
                  <a:srgbClr val="396AF1"/>
                </a:solidFill>
                <a:latin typeface="Barlow" pitchFamily="34" charset="0"/>
                <a:ea typeface="Barlow" pitchFamily="34" charset="-122"/>
                <a:cs typeface="Barlow" pitchFamily="34" charset="-120"/>
              </a:rPr>
              <a:t>principales</a:t>
            </a:r>
            <a:endParaRPr lang="es-CO" sz="4374" dirty="0"/>
          </a:p>
        </p:txBody>
      </p:sp>
      <p:sp>
        <p:nvSpPr>
          <p:cNvPr id="7" name="Text 3"/>
          <p:cNvSpPr/>
          <p:nvPr/>
        </p:nvSpPr>
        <p:spPr>
          <a:xfrm>
            <a:off x="2115622" y="3727371"/>
            <a:ext cx="10754558" cy="355402"/>
          </a:xfrm>
          <a:prstGeom prst="rect">
            <a:avLst/>
          </a:prstGeom>
          <a:noFill/>
          <a:ln/>
        </p:spPr>
        <p:txBody>
          <a:bodyPr wrap="none" rtlCol="0" anchor="t"/>
          <a:lstStyle/>
          <a:p>
            <a:pPr marL="342900" indent="-342900" algn="l">
              <a:lnSpc>
                <a:spcPts val="2799"/>
              </a:lnSpc>
              <a:buSzPct val="100000"/>
              <a:buChar char="•"/>
            </a:pPr>
            <a:r>
              <a:rPr lang="en-US" sz="2000" dirty="0">
                <a:solidFill>
                  <a:srgbClr val="272525"/>
                </a:solidFill>
                <a:latin typeface="Montserrat" pitchFamily="34" charset="0"/>
                <a:ea typeface="Montserrat" pitchFamily="34" charset="-122"/>
                <a:cs typeface="Montserrat" pitchFamily="34" charset="-120"/>
              </a:rPr>
              <a:t>Preparación de datos intuitiva y sencilla</a:t>
            </a:r>
            <a:endParaRPr lang="en-US" sz="2000" dirty="0"/>
          </a:p>
        </p:txBody>
      </p:sp>
      <p:sp>
        <p:nvSpPr>
          <p:cNvPr id="8" name="Text 4"/>
          <p:cNvSpPr/>
          <p:nvPr/>
        </p:nvSpPr>
        <p:spPr>
          <a:xfrm>
            <a:off x="2115622" y="4320183"/>
            <a:ext cx="10754558" cy="355402"/>
          </a:xfrm>
          <a:prstGeom prst="rect">
            <a:avLst/>
          </a:prstGeom>
          <a:noFill/>
          <a:ln/>
        </p:spPr>
        <p:txBody>
          <a:bodyPr wrap="none" rtlCol="0" anchor="t"/>
          <a:lstStyle/>
          <a:p>
            <a:pPr marL="342900" indent="-342900" algn="l">
              <a:lnSpc>
                <a:spcPts val="2799"/>
              </a:lnSpc>
              <a:buSzPct val="100000"/>
              <a:buChar char="•"/>
            </a:pPr>
            <a:r>
              <a:rPr lang="en-US" sz="2000" dirty="0">
                <a:solidFill>
                  <a:srgbClr val="272525"/>
                </a:solidFill>
                <a:latin typeface="Montserrat" pitchFamily="34" charset="0"/>
                <a:ea typeface="Montserrat" pitchFamily="34" charset="-122"/>
                <a:cs typeface="Montserrat" pitchFamily="34" charset="-120"/>
              </a:rPr>
              <a:t>Flujo de trabajo visual para facilitar la creación y edición de procesos</a:t>
            </a:r>
            <a:endParaRPr lang="en-US" sz="2000" dirty="0"/>
          </a:p>
        </p:txBody>
      </p:sp>
      <p:sp>
        <p:nvSpPr>
          <p:cNvPr id="9" name="Text 5"/>
          <p:cNvSpPr/>
          <p:nvPr/>
        </p:nvSpPr>
        <p:spPr>
          <a:xfrm>
            <a:off x="2115622" y="4935855"/>
            <a:ext cx="10754558" cy="355402"/>
          </a:xfrm>
          <a:prstGeom prst="rect">
            <a:avLst/>
          </a:prstGeom>
          <a:noFill/>
          <a:ln/>
        </p:spPr>
        <p:txBody>
          <a:bodyPr wrap="none" rtlCol="0" anchor="t"/>
          <a:lstStyle/>
          <a:p>
            <a:pPr marL="342900" indent="-342900" algn="l">
              <a:lnSpc>
                <a:spcPts val="2799"/>
              </a:lnSpc>
              <a:buSzPct val="100000"/>
              <a:buChar char="•"/>
            </a:pPr>
            <a:r>
              <a:rPr lang="en-US" sz="2000" dirty="0">
                <a:solidFill>
                  <a:srgbClr val="272525"/>
                </a:solidFill>
                <a:latin typeface="Montserrat" pitchFamily="34" charset="0"/>
                <a:ea typeface="Montserrat" pitchFamily="34" charset="-122"/>
                <a:cs typeface="Montserrat" pitchFamily="34" charset="-120"/>
              </a:rPr>
              <a:t>Amplia selección de herramientas analíticas y de modelado</a:t>
            </a:r>
            <a:endParaRPr lang="en-US" sz="2000" dirty="0"/>
          </a:p>
        </p:txBody>
      </p:sp>
      <p:sp>
        <p:nvSpPr>
          <p:cNvPr id="10" name="Text 6"/>
          <p:cNvSpPr/>
          <p:nvPr/>
        </p:nvSpPr>
        <p:spPr>
          <a:xfrm>
            <a:off x="2115622" y="5540097"/>
            <a:ext cx="10754558" cy="355402"/>
          </a:xfrm>
          <a:prstGeom prst="rect">
            <a:avLst/>
          </a:prstGeom>
          <a:noFill/>
          <a:ln/>
        </p:spPr>
        <p:txBody>
          <a:bodyPr wrap="none" rtlCol="0" anchor="t"/>
          <a:lstStyle/>
          <a:p>
            <a:pPr marL="342900" indent="-342900" algn="l">
              <a:lnSpc>
                <a:spcPts val="2799"/>
              </a:lnSpc>
              <a:buSzPct val="100000"/>
              <a:buChar char="•"/>
            </a:pPr>
            <a:r>
              <a:rPr lang="en-US" sz="2000" dirty="0">
                <a:solidFill>
                  <a:srgbClr val="272525"/>
                </a:solidFill>
                <a:latin typeface="Montserrat" pitchFamily="34" charset="0"/>
                <a:ea typeface="Montserrat" pitchFamily="34" charset="-122"/>
                <a:cs typeface="Montserrat" pitchFamily="34" charset="-120"/>
              </a:rPr>
              <a:t>Capacidad de automatizar tareas y procesos repetitivos</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s-CO" b="1">
              <a:latin typeface="Montserrat" panose="00000500000000000000" pitchFamily="2" charset="0"/>
            </a:endParaRPr>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txBody>
          <a:bodyPr/>
          <a:lstStyle/>
          <a:p>
            <a:endParaRPr lang="es-CO" b="1">
              <a:latin typeface="Montserrat" panose="00000500000000000000" pitchFamily="2" charset="0"/>
            </a:endParaRPr>
          </a:p>
        </p:txBody>
      </p:sp>
      <p:grpSp>
        <p:nvGrpSpPr>
          <p:cNvPr id="21" name="Grupo 20">
            <a:extLst>
              <a:ext uri="{FF2B5EF4-FFF2-40B4-BE49-F238E27FC236}">
                <a16:creationId xmlns:a16="http://schemas.microsoft.com/office/drawing/2014/main" id="{755944B0-0E3D-6B36-B4C9-866348E68CBA}"/>
              </a:ext>
            </a:extLst>
          </p:cNvPr>
          <p:cNvGrpSpPr/>
          <p:nvPr/>
        </p:nvGrpSpPr>
        <p:grpSpPr>
          <a:xfrm>
            <a:off x="2233378" y="939215"/>
            <a:ext cx="10899818" cy="6355888"/>
            <a:chOff x="3047295" y="1252951"/>
            <a:chExt cx="8709070" cy="5311274"/>
          </a:xfrm>
        </p:grpSpPr>
        <p:pic>
          <p:nvPicPr>
            <p:cNvPr id="11" name="Imagen 10" descr="Interfaz de usuario gráfica, Texto, Aplicación&#10;&#10;Descripción generada automáticamente">
              <a:extLst>
                <a:ext uri="{FF2B5EF4-FFF2-40B4-BE49-F238E27FC236}">
                  <a16:creationId xmlns:a16="http://schemas.microsoft.com/office/drawing/2014/main" id="{A7EBA57D-76D6-145E-4573-1190690C321B}"/>
                </a:ext>
              </a:extLst>
            </p:cNvPr>
            <p:cNvPicPr>
              <a:picLocks noChangeAspect="1"/>
            </p:cNvPicPr>
            <p:nvPr/>
          </p:nvPicPr>
          <p:blipFill>
            <a:blip r:embed="rId5"/>
            <a:stretch>
              <a:fillRect/>
            </a:stretch>
          </p:blipFill>
          <p:spPr>
            <a:xfrm>
              <a:off x="3047296" y="1665374"/>
              <a:ext cx="8709069" cy="4898851"/>
            </a:xfrm>
            <a:prstGeom prst="rect">
              <a:avLst/>
            </a:prstGeom>
          </p:spPr>
        </p:pic>
        <p:sp>
          <p:nvSpPr>
            <p:cNvPr id="12" name="CuadroTexto 11">
              <a:extLst>
                <a:ext uri="{FF2B5EF4-FFF2-40B4-BE49-F238E27FC236}">
                  <a16:creationId xmlns:a16="http://schemas.microsoft.com/office/drawing/2014/main" id="{FAE1344B-5FEF-6D62-6889-090D7F355029}"/>
                </a:ext>
              </a:extLst>
            </p:cNvPr>
            <p:cNvSpPr txBox="1"/>
            <p:nvPr/>
          </p:nvSpPr>
          <p:spPr>
            <a:xfrm>
              <a:off x="3047295" y="1252951"/>
              <a:ext cx="3393697" cy="323165"/>
            </a:xfrm>
            <a:prstGeom prst="rect">
              <a:avLst/>
            </a:prstGeom>
            <a:noFill/>
          </p:spPr>
          <p:txBody>
            <a:bodyPr wrap="square" rtlCol="0">
              <a:spAutoFit/>
            </a:bodyPr>
            <a:lstStyle/>
            <a:p>
              <a:r>
                <a:rPr lang="es-CO" sz="1500" b="1" dirty="0">
                  <a:solidFill>
                    <a:schemeClr val="accent2">
                      <a:lumMod val="75000"/>
                    </a:schemeClr>
                  </a:solidFill>
                  <a:latin typeface="Montserrat" panose="00000500000000000000" pitchFamily="2" charset="0"/>
                </a:rPr>
                <a:t>1. Paleta de Herramientas</a:t>
              </a:r>
            </a:p>
          </p:txBody>
        </p:sp>
        <p:sp>
          <p:nvSpPr>
            <p:cNvPr id="13" name="CuadroTexto 12">
              <a:extLst>
                <a:ext uri="{FF2B5EF4-FFF2-40B4-BE49-F238E27FC236}">
                  <a16:creationId xmlns:a16="http://schemas.microsoft.com/office/drawing/2014/main" id="{524245A0-0905-77DA-E611-C4295659137E}"/>
                </a:ext>
              </a:extLst>
            </p:cNvPr>
            <p:cNvSpPr txBox="1"/>
            <p:nvPr/>
          </p:nvSpPr>
          <p:spPr>
            <a:xfrm>
              <a:off x="5987284" y="2799145"/>
              <a:ext cx="2590386" cy="323165"/>
            </a:xfrm>
            <a:prstGeom prst="rect">
              <a:avLst/>
            </a:prstGeom>
            <a:noFill/>
          </p:spPr>
          <p:txBody>
            <a:bodyPr wrap="square" rtlCol="0">
              <a:spAutoFit/>
            </a:bodyPr>
            <a:lstStyle/>
            <a:p>
              <a:r>
                <a:rPr lang="es-CO" sz="1500" b="1" dirty="0">
                  <a:solidFill>
                    <a:srgbClr val="FF0000"/>
                  </a:solidFill>
                  <a:latin typeface="Montserrat" panose="00000500000000000000" pitchFamily="2" charset="0"/>
                </a:rPr>
                <a:t>2. Lienzo</a:t>
              </a:r>
            </a:p>
          </p:txBody>
        </p:sp>
        <p:sp>
          <p:nvSpPr>
            <p:cNvPr id="14" name="CuadroTexto 13">
              <a:extLst>
                <a:ext uri="{FF2B5EF4-FFF2-40B4-BE49-F238E27FC236}">
                  <a16:creationId xmlns:a16="http://schemas.microsoft.com/office/drawing/2014/main" id="{B0832A5A-0CAE-DB49-ED04-833E6DD19223}"/>
                </a:ext>
              </a:extLst>
            </p:cNvPr>
            <p:cNvSpPr txBox="1"/>
            <p:nvPr/>
          </p:nvSpPr>
          <p:spPr>
            <a:xfrm>
              <a:off x="3047296" y="4114799"/>
              <a:ext cx="2590386" cy="553998"/>
            </a:xfrm>
            <a:prstGeom prst="rect">
              <a:avLst/>
            </a:prstGeom>
            <a:noFill/>
          </p:spPr>
          <p:txBody>
            <a:bodyPr wrap="square" rtlCol="0">
              <a:spAutoFit/>
            </a:bodyPr>
            <a:lstStyle/>
            <a:p>
              <a:r>
                <a:rPr lang="es-CO" sz="1500" b="1" dirty="0">
                  <a:solidFill>
                    <a:srgbClr val="7030A0"/>
                  </a:solidFill>
                  <a:latin typeface="Montserrat" panose="00000500000000000000" pitchFamily="2" charset="0"/>
                </a:rPr>
                <a:t>3. Ventana de configuración</a:t>
              </a:r>
            </a:p>
          </p:txBody>
        </p:sp>
        <p:sp>
          <p:nvSpPr>
            <p:cNvPr id="15" name="CuadroTexto 14">
              <a:extLst>
                <a:ext uri="{FF2B5EF4-FFF2-40B4-BE49-F238E27FC236}">
                  <a16:creationId xmlns:a16="http://schemas.microsoft.com/office/drawing/2014/main" id="{88766DB5-0837-37BE-969D-1ABE9AF55E69}"/>
                </a:ext>
              </a:extLst>
            </p:cNvPr>
            <p:cNvSpPr txBox="1"/>
            <p:nvPr/>
          </p:nvSpPr>
          <p:spPr>
            <a:xfrm>
              <a:off x="5790082" y="5927324"/>
              <a:ext cx="3936722" cy="323165"/>
            </a:xfrm>
            <a:prstGeom prst="rect">
              <a:avLst/>
            </a:prstGeom>
            <a:noFill/>
          </p:spPr>
          <p:txBody>
            <a:bodyPr wrap="square" rtlCol="0">
              <a:spAutoFit/>
            </a:bodyPr>
            <a:lstStyle/>
            <a:p>
              <a:r>
                <a:rPr lang="es-CO" sz="1500" b="1" dirty="0">
                  <a:solidFill>
                    <a:srgbClr val="00B050"/>
                  </a:solidFill>
                  <a:latin typeface="Montserrat" panose="00000500000000000000" pitchFamily="2" charset="0"/>
                </a:rPr>
                <a:t>4. Ventana de resultados</a:t>
              </a:r>
            </a:p>
          </p:txBody>
        </p:sp>
      </p:grpSp>
    </p:spTree>
    <p:extLst>
      <p:ext uri="{BB962C8B-B14F-4D97-AF65-F5344CB8AC3E}">
        <p14:creationId xmlns:p14="http://schemas.microsoft.com/office/powerpoint/2010/main" val="611467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s-CO" b="1">
              <a:latin typeface="Montserrat" panose="00000500000000000000" pitchFamily="2" charset="0"/>
            </a:endParaRPr>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txBody>
          <a:bodyPr/>
          <a:lstStyle/>
          <a:p>
            <a:endParaRPr lang="es-CO" b="1">
              <a:latin typeface="Montserrat" panose="00000500000000000000" pitchFamily="2" charset="0"/>
            </a:endParaRPr>
          </a:p>
        </p:txBody>
      </p:sp>
      <p:pic>
        <p:nvPicPr>
          <p:cNvPr id="7" name="Imagen 6">
            <a:extLst>
              <a:ext uri="{FF2B5EF4-FFF2-40B4-BE49-F238E27FC236}">
                <a16:creationId xmlns:a16="http://schemas.microsoft.com/office/drawing/2014/main" id="{5B6E3161-047B-E8AD-091E-42E94F86D36C}"/>
              </a:ext>
            </a:extLst>
          </p:cNvPr>
          <p:cNvPicPr>
            <a:picLocks noChangeAspect="1"/>
          </p:cNvPicPr>
          <p:nvPr/>
        </p:nvPicPr>
        <p:blipFill>
          <a:blip r:embed="rId5"/>
          <a:stretch>
            <a:fillRect/>
          </a:stretch>
        </p:blipFill>
        <p:spPr>
          <a:xfrm>
            <a:off x="407356" y="318106"/>
            <a:ext cx="13783471" cy="1270664"/>
          </a:xfrm>
          <a:prstGeom prst="rect">
            <a:avLst/>
          </a:prstGeom>
        </p:spPr>
      </p:pic>
      <p:pic>
        <p:nvPicPr>
          <p:cNvPr id="9" name="Imagen 8">
            <a:extLst>
              <a:ext uri="{FF2B5EF4-FFF2-40B4-BE49-F238E27FC236}">
                <a16:creationId xmlns:a16="http://schemas.microsoft.com/office/drawing/2014/main" id="{89DE28DC-CE46-F4E9-ADA8-E5F22C30CC29}"/>
              </a:ext>
            </a:extLst>
          </p:cNvPr>
          <p:cNvPicPr>
            <a:picLocks noChangeAspect="1"/>
          </p:cNvPicPr>
          <p:nvPr/>
        </p:nvPicPr>
        <p:blipFill>
          <a:blip r:embed="rId6"/>
          <a:stretch>
            <a:fillRect/>
          </a:stretch>
        </p:blipFill>
        <p:spPr>
          <a:xfrm>
            <a:off x="407356" y="1869404"/>
            <a:ext cx="13875608" cy="1548165"/>
          </a:xfrm>
          <a:prstGeom prst="rect">
            <a:avLst/>
          </a:prstGeom>
        </p:spPr>
      </p:pic>
      <p:pic>
        <p:nvPicPr>
          <p:cNvPr id="16" name="Imagen 15">
            <a:extLst>
              <a:ext uri="{FF2B5EF4-FFF2-40B4-BE49-F238E27FC236}">
                <a16:creationId xmlns:a16="http://schemas.microsoft.com/office/drawing/2014/main" id="{36996455-DABE-A7CC-1BF8-E1D0250DC289}"/>
              </a:ext>
            </a:extLst>
          </p:cNvPr>
          <p:cNvPicPr>
            <a:picLocks noChangeAspect="1"/>
          </p:cNvPicPr>
          <p:nvPr/>
        </p:nvPicPr>
        <p:blipFill>
          <a:blip r:embed="rId7"/>
          <a:stretch>
            <a:fillRect/>
          </a:stretch>
        </p:blipFill>
        <p:spPr>
          <a:xfrm>
            <a:off x="407356" y="3855686"/>
            <a:ext cx="13783471" cy="1464494"/>
          </a:xfrm>
          <a:prstGeom prst="rect">
            <a:avLst/>
          </a:prstGeom>
        </p:spPr>
      </p:pic>
      <p:pic>
        <p:nvPicPr>
          <p:cNvPr id="18" name="Imagen 17">
            <a:extLst>
              <a:ext uri="{FF2B5EF4-FFF2-40B4-BE49-F238E27FC236}">
                <a16:creationId xmlns:a16="http://schemas.microsoft.com/office/drawing/2014/main" id="{F009E0B8-732C-79ED-889A-3E442B48A314}"/>
              </a:ext>
            </a:extLst>
          </p:cNvPr>
          <p:cNvPicPr>
            <a:picLocks noChangeAspect="1"/>
          </p:cNvPicPr>
          <p:nvPr/>
        </p:nvPicPr>
        <p:blipFill>
          <a:blip r:embed="rId8"/>
          <a:stretch>
            <a:fillRect/>
          </a:stretch>
        </p:blipFill>
        <p:spPr>
          <a:xfrm>
            <a:off x="407356" y="5481283"/>
            <a:ext cx="13875608" cy="1257477"/>
          </a:xfrm>
          <a:prstGeom prst="rect">
            <a:avLst/>
          </a:prstGeom>
        </p:spPr>
      </p:pic>
      <p:pic>
        <p:nvPicPr>
          <p:cNvPr id="20" name="Imagen 19">
            <a:extLst>
              <a:ext uri="{FF2B5EF4-FFF2-40B4-BE49-F238E27FC236}">
                <a16:creationId xmlns:a16="http://schemas.microsoft.com/office/drawing/2014/main" id="{08119B5E-BA5C-1C52-2145-67A2480532CD}"/>
              </a:ext>
            </a:extLst>
          </p:cNvPr>
          <p:cNvPicPr>
            <a:picLocks noChangeAspect="1"/>
          </p:cNvPicPr>
          <p:nvPr/>
        </p:nvPicPr>
        <p:blipFill>
          <a:blip r:embed="rId9"/>
          <a:stretch>
            <a:fillRect/>
          </a:stretch>
        </p:blipFill>
        <p:spPr>
          <a:xfrm>
            <a:off x="407356" y="6688421"/>
            <a:ext cx="13045754" cy="1426879"/>
          </a:xfrm>
          <a:prstGeom prst="rect">
            <a:avLst/>
          </a:prstGeom>
        </p:spPr>
      </p:pic>
    </p:spTree>
    <p:extLst>
      <p:ext uri="{BB962C8B-B14F-4D97-AF65-F5344CB8AC3E}">
        <p14:creationId xmlns:p14="http://schemas.microsoft.com/office/powerpoint/2010/main" val="3362166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s-CO"/>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10048"/>
            <a:ext cx="14630400" cy="8229600"/>
          </a:xfrm>
          <a:prstGeom prst="rect">
            <a:avLst/>
          </a:prstGeom>
          <a:solidFill>
            <a:srgbClr val="EEEFF5">
              <a:alpha val="85000"/>
            </a:srgbClr>
          </a:solidFill>
          <a:ln/>
        </p:spPr>
        <p:txBody>
          <a:bodyPr/>
          <a:lstStyle/>
          <a:p>
            <a:endParaRPr lang="es-CO" dirty="0"/>
          </a:p>
        </p:txBody>
      </p:sp>
      <p:sp>
        <p:nvSpPr>
          <p:cNvPr id="6" name="Text 2"/>
          <p:cNvSpPr/>
          <p:nvPr/>
        </p:nvSpPr>
        <p:spPr>
          <a:xfrm>
            <a:off x="926206" y="347202"/>
            <a:ext cx="11109960" cy="711518"/>
          </a:xfrm>
          <a:prstGeom prst="rect">
            <a:avLst/>
          </a:prstGeom>
          <a:noFill/>
          <a:ln/>
        </p:spPr>
        <p:txBody>
          <a:bodyPr wrap="square" rtlCol="0" anchor="t"/>
          <a:lstStyle/>
          <a:p>
            <a:pPr marL="0" indent="0">
              <a:lnSpc>
                <a:spcPts val="5468"/>
              </a:lnSpc>
              <a:buNone/>
            </a:pPr>
            <a:r>
              <a:rPr lang="es-CO" sz="4374" b="1" dirty="0">
                <a:solidFill>
                  <a:srgbClr val="396AF1"/>
                </a:solidFill>
                <a:latin typeface="Barlow" pitchFamily="34" charset="0"/>
                <a:ea typeface="Barlow" pitchFamily="34" charset="-122"/>
                <a:cs typeface="Barlow" pitchFamily="34" charset="-120"/>
              </a:rPr>
              <a:t>Funcionalidades</a:t>
            </a:r>
            <a:endParaRPr lang="es-CO" sz="4374" dirty="0"/>
          </a:p>
        </p:txBody>
      </p:sp>
      <p:sp>
        <p:nvSpPr>
          <p:cNvPr id="7" name="Shape 3"/>
          <p:cNvSpPr/>
          <p:nvPr/>
        </p:nvSpPr>
        <p:spPr>
          <a:xfrm>
            <a:off x="7265313" y="1095271"/>
            <a:ext cx="57150" cy="5278186"/>
          </a:xfrm>
          <a:prstGeom prst="rect">
            <a:avLst/>
          </a:prstGeom>
          <a:solidFill>
            <a:srgbClr val="EEEFF5"/>
          </a:solidFill>
          <a:ln/>
        </p:spPr>
        <p:txBody>
          <a:bodyPr/>
          <a:lstStyle/>
          <a:p>
            <a:endParaRPr lang="es-CO"/>
          </a:p>
        </p:txBody>
      </p:sp>
      <p:sp>
        <p:nvSpPr>
          <p:cNvPr id="8" name="Shape 4"/>
          <p:cNvSpPr/>
          <p:nvPr/>
        </p:nvSpPr>
        <p:spPr>
          <a:xfrm>
            <a:off x="7379613" y="1179890"/>
            <a:ext cx="777597" cy="99893"/>
          </a:xfrm>
          <a:prstGeom prst="rect">
            <a:avLst/>
          </a:prstGeom>
          <a:solidFill>
            <a:srgbClr val="EEEFF5"/>
          </a:solidFill>
          <a:ln/>
        </p:spPr>
        <p:txBody>
          <a:bodyPr/>
          <a:lstStyle/>
          <a:p>
            <a:endParaRPr lang="es-CO"/>
          </a:p>
        </p:txBody>
      </p:sp>
      <p:sp>
        <p:nvSpPr>
          <p:cNvPr id="9" name="Shape 5"/>
          <p:cNvSpPr/>
          <p:nvPr/>
        </p:nvSpPr>
        <p:spPr>
          <a:xfrm>
            <a:off x="7027336" y="988859"/>
            <a:ext cx="499943" cy="499943"/>
          </a:xfrm>
          <a:prstGeom prst="roundRect">
            <a:avLst>
              <a:gd name="adj" fmla="val 26667"/>
            </a:avLst>
          </a:prstGeom>
          <a:solidFill>
            <a:srgbClr val="EEEFF5"/>
          </a:solidFill>
          <a:ln/>
        </p:spPr>
        <p:txBody>
          <a:bodyPr/>
          <a:lstStyle/>
          <a:p>
            <a:endParaRPr lang="es-CO"/>
          </a:p>
        </p:txBody>
      </p:sp>
      <p:sp>
        <p:nvSpPr>
          <p:cNvPr id="10" name="Text 6"/>
          <p:cNvSpPr/>
          <p:nvPr/>
        </p:nvSpPr>
        <p:spPr>
          <a:xfrm>
            <a:off x="7208163" y="983760"/>
            <a:ext cx="11430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1</a:t>
            </a:r>
            <a:endParaRPr lang="en-US" sz="2624" dirty="0"/>
          </a:p>
        </p:txBody>
      </p:sp>
      <p:sp>
        <p:nvSpPr>
          <p:cNvPr id="11" name="Text 7"/>
          <p:cNvSpPr/>
          <p:nvPr/>
        </p:nvSpPr>
        <p:spPr>
          <a:xfrm>
            <a:off x="8304795" y="983760"/>
            <a:ext cx="2221944" cy="347186"/>
          </a:xfrm>
          <a:prstGeom prst="rect">
            <a:avLst/>
          </a:prstGeom>
          <a:noFill/>
          <a:ln/>
        </p:spPr>
        <p:txBody>
          <a:bodyPr wrap="none" rtlCol="0" anchor="t"/>
          <a:lstStyle/>
          <a:p>
            <a:pPr marL="0" indent="0" algn="l">
              <a:lnSpc>
                <a:spcPts val="2734"/>
              </a:lnSpc>
              <a:buNone/>
            </a:pPr>
            <a:r>
              <a:rPr lang="en-US" sz="2187" b="1" dirty="0">
                <a:latin typeface="Barlow" pitchFamily="34" charset="0"/>
                <a:ea typeface="Barlow" pitchFamily="34" charset="-122"/>
                <a:cs typeface="Barlow" pitchFamily="34" charset="-120"/>
              </a:rPr>
              <a:t>Arrastra y suelta</a:t>
            </a:r>
            <a:endParaRPr lang="en-US" sz="2187" dirty="0"/>
          </a:p>
        </p:txBody>
      </p:sp>
      <p:sp>
        <p:nvSpPr>
          <p:cNvPr id="12" name="Text 8"/>
          <p:cNvSpPr/>
          <p:nvPr/>
        </p:nvSpPr>
        <p:spPr>
          <a:xfrm>
            <a:off x="8283102" y="1413584"/>
            <a:ext cx="5329467" cy="1421606"/>
          </a:xfrm>
          <a:prstGeom prst="rect">
            <a:avLst/>
          </a:prstGeom>
          <a:noFill/>
          <a:ln/>
        </p:spPr>
        <p:txBody>
          <a:bodyPr wrap="square" rtlCol="0" anchor="t"/>
          <a:lstStyle/>
          <a:p>
            <a:pPr>
              <a:lnSpc>
                <a:spcPts val="2799"/>
              </a:lnSpc>
            </a:pPr>
            <a:r>
              <a:rPr lang="en-US" sz="1750" dirty="0">
                <a:solidFill>
                  <a:srgbClr val="272525"/>
                </a:solidFill>
                <a:latin typeface="Montserrat" pitchFamily="34" charset="0"/>
              </a:rPr>
              <a:t>Con la interfaz intuitiva, simplemente arrastra y suelta herramientas para realizar acciones como limpiar, combinar, filtrar y analizar datos.</a:t>
            </a:r>
          </a:p>
        </p:txBody>
      </p:sp>
      <p:sp>
        <p:nvSpPr>
          <p:cNvPr id="13" name="Shape 9"/>
          <p:cNvSpPr/>
          <p:nvPr/>
        </p:nvSpPr>
        <p:spPr>
          <a:xfrm>
            <a:off x="6350491" y="2348308"/>
            <a:ext cx="777597" cy="99893"/>
          </a:xfrm>
          <a:prstGeom prst="rect">
            <a:avLst/>
          </a:prstGeom>
          <a:solidFill>
            <a:srgbClr val="EEEFF5"/>
          </a:solidFill>
          <a:ln/>
        </p:spPr>
        <p:txBody>
          <a:bodyPr/>
          <a:lstStyle/>
          <a:p>
            <a:endParaRPr lang="es-CO"/>
          </a:p>
        </p:txBody>
      </p:sp>
      <p:sp>
        <p:nvSpPr>
          <p:cNvPr id="14" name="Shape 10"/>
          <p:cNvSpPr/>
          <p:nvPr/>
        </p:nvSpPr>
        <p:spPr>
          <a:xfrm>
            <a:off x="7015299" y="2160598"/>
            <a:ext cx="499943" cy="499943"/>
          </a:xfrm>
          <a:prstGeom prst="roundRect">
            <a:avLst>
              <a:gd name="adj" fmla="val 26667"/>
            </a:avLst>
          </a:prstGeom>
          <a:solidFill>
            <a:srgbClr val="EEEFF5"/>
          </a:solidFill>
          <a:ln/>
        </p:spPr>
        <p:txBody>
          <a:bodyPr/>
          <a:lstStyle/>
          <a:p>
            <a:endParaRPr lang="es-CO"/>
          </a:p>
        </p:txBody>
      </p:sp>
      <p:sp>
        <p:nvSpPr>
          <p:cNvPr id="15" name="Text 11"/>
          <p:cNvSpPr/>
          <p:nvPr/>
        </p:nvSpPr>
        <p:spPr>
          <a:xfrm>
            <a:off x="7173830" y="2140498"/>
            <a:ext cx="18288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2</a:t>
            </a:r>
            <a:endParaRPr lang="en-US" sz="2624" dirty="0"/>
          </a:p>
        </p:txBody>
      </p:sp>
      <p:sp>
        <p:nvSpPr>
          <p:cNvPr id="16" name="Text 12"/>
          <p:cNvSpPr/>
          <p:nvPr/>
        </p:nvSpPr>
        <p:spPr>
          <a:xfrm>
            <a:off x="3740543" y="2150547"/>
            <a:ext cx="2552700" cy="347186"/>
          </a:xfrm>
          <a:prstGeom prst="rect">
            <a:avLst/>
          </a:prstGeom>
          <a:noFill/>
          <a:ln/>
        </p:spPr>
        <p:txBody>
          <a:bodyPr wrap="none" rtlCol="0" anchor="t"/>
          <a:lstStyle/>
          <a:p>
            <a:pPr marL="0" indent="0" algn="r">
              <a:lnSpc>
                <a:spcPts val="2734"/>
              </a:lnSpc>
              <a:buNone/>
            </a:pPr>
            <a:r>
              <a:rPr lang="es-CO" sz="2187" b="1" dirty="0">
                <a:latin typeface="Barlow" pitchFamily="34" charset="0"/>
                <a:ea typeface="Barlow" pitchFamily="34" charset="-122"/>
                <a:cs typeface="Barlow" pitchFamily="34" charset="-120"/>
              </a:rPr>
              <a:t>Conexiones</a:t>
            </a:r>
            <a:r>
              <a:rPr lang="en-US" sz="2187" b="1" dirty="0">
                <a:latin typeface="Barlow" pitchFamily="34" charset="0"/>
                <a:ea typeface="Barlow" pitchFamily="34" charset="-122"/>
                <a:cs typeface="Barlow" pitchFamily="34" charset="-120"/>
              </a:rPr>
              <a:t> de datos</a:t>
            </a:r>
            <a:endParaRPr lang="en-US" sz="2187" dirty="0"/>
          </a:p>
        </p:txBody>
      </p:sp>
      <p:sp>
        <p:nvSpPr>
          <p:cNvPr id="17" name="Text 13"/>
          <p:cNvSpPr/>
          <p:nvPr/>
        </p:nvSpPr>
        <p:spPr>
          <a:xfrm>
            <a:off x="1914516" y="2637364"/>
            <a:ext cx="4332923" cy="1777008"/>
          </a:xfrm>
          <a:prstGeom prst="rect">
            <a:avLst/>
          </a:prstGeom>
          <a:noFill/>
          <a:ln/>
        </p:spPr>
        <p:txBody>
          <a:bodyPr wrap="square" rtlCol="0" anchor="t"/>
          <a:lstStyle/>
          <a:p>
            <a:pPr marL="0" indent="0" algn="r">
              <a:lnSpc>
                <a:spcPts val="2799"/>
              </a:lnSpc>
              <a:buNone/>
            </a:pPr>
            <a:r>
              <a:rPr lang="en-US" sz="1750" dirty="0">
                <a:solidFill>
                  <a:srgbClr val="272525"/>
                </a:solidFill>
                <a:latin typeface="Montserrat" pitchFamily="34" charset="0"/>
              </a:rPr>
              <a:t>Conecta fácilmente a múltiples fuentes de datos, ya sea en la nube o en equipos locales, para obtener una vista completa y precisa de la información</a:t>
            </a:r>
            <a:r>
              <a:rPr lang="en-US" sz="1500" dirty="0">
                <a:solidFill>
                  <a:srgbClr val="272525"/>
                </a:solidFill>
                <a:latin typeface="Montserrat" pitchFamily="34" charset="0"/>
                <a:ea typeface="Montserrat" pitchFamily="34" charset="-122"/>
                <a:cs typeface="Montserrat" pitchFamily="34" charset="-120"/>
              </a:rPr>
              <a:t>.</a:t>
            </a:r>
            <a:endParaRPr lang="en-US" sz="1500" dirty="0"/>
          </a:p>
        </p:txBody>
      </p:sp>
      <p:sp>
        <p:nvSpPr>
          <p:cNvPr id="18" name="Shape 14"/>
          <p:cNvSpPr/>
          <p:nvPr/>
        </p:nvSpPr>
        <p:spPr>
          <a:xfrm>
            <a:off x="7400686" y="3566356"/>
            <a:ext cx="777597" cy="99893"/>
          </a:xfrm>
          <a:prstGeom prst="rect">
            <a:avLst/>
          </a:prstGeom>
          <a:solidFill>
            <a:srgbClr val="EEEFF5"/>
          </a:solidFill>
          <a:ln/>
        </p:spPr>
        <p:txBody>
          <a:bodyPr/>
          <a:lstStyle/>
          <a:p>
            <a:endParaRPr lang="es-CO"/>
          </a:p>
        </p:txBody>
      </p:sp>
      <p:sp>
        <p:nvSpPr>
          <p:cNvPr id="19" name="Shape 15"/>
          <p:cNvSpPr/>
          <p:nvPr/>
        </p:nvSpPr>
        <p:spPr>
          <a:xfrm>
            <a:off x="7065228" y="3366333"/>
            <a:ext cx="499943" cy="499943"/>
          </a:xfrm>
          <a:prstGeom prst="roundRect">
            <a:avLst>
              <a:gd name="adj" fmla="val 26667"/>
            </a:avLst>
          </a:prstGeom>
          <a:solidFill>
            <a:srgbClr val="EEEFF5"/>
          </a:solidFill>
          <a:ln/>
        </p:spPr>
        <p:txBody>
          <a:bodyPr/>
          <a:lstStyle/>
          <a:p>
            <a:endParaRPr lang="es-CO"/>
          </a:p>
        </p:txBody>
      </p:sp>
      <p:sp>
        <p:nvSpPr>
          <p:cNvPr id="20" name="Text 16"/>
          <p:cNvSpPr/>
          <p:nvPr/>
        </p:nvSpPr>
        <p:spPr>
          <a:xfrm>
            <a:off x="7223700" y="3367871"/>
            <a:ext cx="18288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3</a:t>
            </a:r>
            <a:endParaRPr lang="en-US" sz="2624" dirty="0"/>
          </a:p>
        </p:txBody>
      </p:sp>
      <p:sp>
        <p:nvSpPr>
          <p:cNvPr id="21" name="Text 17"/>
          <p:cNvSpPr/>
          <p:nvPr/>
        </p:nvSpPr>
        <p:spPr>
          <a:xfrm>
            <a:off x="8283102" y="3408063"/>
            <a:ext cx="4023360" cy="347186"/>
          </a:xfrm>
          <a:prstGeom prst="rect">
            <a:avLst/>
          </a:prstGeom>
          <a:noFill/>
          <a:ln/>
        </p:spPr>
        <p:txBody>
          <a:bodyPr wrap="none" rtlCol="0" anchor="t"/>
          <a:lstStyle/>
          <a:p>
            <a:pPr marL="0" indent="0" algn="l">
              <a:lnSpc>
                <a:spcPts val="2734"/>
              </a:lnSpc>
              <a:buNone/>
            </a:pPr>
            <a:r>
              <a:rPr lang="en-US" sz="2187" b="1" dirty="0">
                <a:latin typeface="Barlow" pitchFamily="34" charset="0"/>
                <a:ea typeface="Barlow" pitchFamily="34" charset="-122"/>
                <a:cs typeface="Barlow" pitchFamily="34" charset="-120"/>
              </a:rPr>
              <a:t>Creación de modelos predictivos</a:t>
            </a:r>
            <a:endParaRPr lang="en-US" sz="2187" dirty="0"/>
          </a:p>
        </p:txBody>
      </p:sp>
      <p:sp>
        <p:nvSpPr>
          <p:cNvPr id="22" name="Text 18"/>
          <p:cNvSpPr/>
          <p:nvPr/>
        </p:nvSpPr>
        <p:spPr>
          <a:xfrm>
            <a:off x="8304795" y="3966187"/>
            <a:ext cx="5531785"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Utiliza algoritmos avanzados para construir modelos predictivos y obtener información valiosa para la toma de decisiones empresariales.</a:t>
            </a:r>
            <a:endParaRPr lang="en-US" sz="1750" dirty="0"/>
          </a:p>
        </p:txBody>
      </p:sp>
      <p:sp>
        <p:nvSpPr>
          <p:cNvPr id="24" name="Shape 9">
            <a:extLst>
              <a:ext uri="{FF2B5EF4-FFF2-40B4-BE49-F238E27FC236}">
                <a16:creationId xmlns:a16="http://schemas.microsoft.com/office/drawing/2014/main" id="{F0D1665C-4437-1D1D-2356-C7F16E4757CA}"/>
              </a:ext>
            </a:extLst>
          </p:cNvPr>
          <p:cNvSpPr/>
          <p:nvPr/>
        </p:nvSpPr>
        <p:spPr>
          <a:xfrm>
            <a:off x="6305952" y="4812005"/>
            <a:ext cx="777597" cy="99893"/>
          </a:xfrm>
          <a:prstGeom prst="rect">
            <a:avLst/>
          </a:prstGeom>
          <a:solidFill>
            <a:srgbClr val="EEEFF5"/>
          </a:solidFill>
          <a:ln/>
        </p:spPr>
        <p:txBody>
          <a:bodyPr/>
          <a:lstStyle/>
          <a:p>
            <a:endParaRPr lang="es-CO"/>
          </a:p>
        </p:txBody>
      </p:sp>
      <p:sp>
        <p:nvSpPr>
          <p:cNvPr id="25" name="Shape 10">
            <a:extLst>
              <a:ext uri="{FF2B5EF4-FFF2-40B4-BE49-F238E27FC236}">
                <a16:creationId xmlns:a16="http://schemas.microsoft.com/office/drawing/2014/main" id="{A4CCFB00-24CA-F16B-0C66-85387B037D75}"/>
              </a:ext>
            </a:extLst>
          </p:cNvPr>
          <p:cNvSpPr/>
          <p:nvPr/>
        </p:nvSpPr>
        <p:spPr>
          <a:xfrm>
            <a:off x="7078242" y="4596874"/>
            <a:ext cx="499943" cy="499943"/>
          </a:xfrm>
          <a:prstGeom prst="roundRect">
            <a:avLst>
              <a:gd name="adj" fmla="val 26667"/>
            </a:avLst>
          </a:prstGeom>
          <a:solidFill>
            <a:srgbClr val="EEEFF5"/>
          </a:solidFill>
          <a:ln/>
        </p:spPr>
        <p:txBody>
          <a:bodyPr/>
          <a:lstStyle/>
          <a:p>
            <a:endParaRPr lang="es-CO"/>
          </a:p>
        </p:txBody>
      </p:sp>
      <p:sp>
        <p:nvSpPr>
          <p:cNvPr id="26" name="Text 11">
            <a:extLst>
              <a:ext uri="{FF2B5EF4-FFF2-40B4-BE49-F238E27FC236}">
                <a16:creationId xmlns:a16="http://schemas.microsoft.com/office/drawing/2014/main" id="{675A7AB6-7DCD-DACD-82BD-AA5AD870988E}"/>
              </a:ext>
            </a:extLst>
          </p:cNvPr>
          <p:cNvSpPr/>
          <p:nvPr/>
        </p:nvSpPr>
        <p:spPr>
          <a:xfrm>
            <a:off x="7231023" y="4597856"/>
            <a:ext cx="18288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4</a:t>
            </a:r>
            <a:endParaRPr lang="en-US" sz="2624" dirty="0"/>
          </a:p>
        </p:txBody>
      </p:sp>
      <p:sp>
        <p:nvSpPr>
          <p:cNvPr id="27" name="Text 22">
            <a:extLst>
              <a:ext uri="{FF2B5EF4-FFF2-40B4-BE49-F238E27FC236}">
                <a16:creationId xmlns:a16="http://schemas.microsoft.com/office/drawing/2014/main" id="{15FCD2FF-AA65-0334-A379-1BAF36291491}"/>
              </a:ext>
            </a:extLst>
          </p:cNvPr>
          <p:cNvSpPr/>
          <p:nvPr/>
        </p:nvSpPr>
        <p:spPr>
          <a:xfrm>
            <a:off x="1928479" y="5149149"/>
            <a:ext cx="4422012" cy="1109186"/>
          </a:xfrm>
          <a:prstGeom prst="rect">
            <a:avLst/>
          </a:prstGeom>
          <a:noFill/>
          <a:ln/>
        </p:spPr>
        <p:txBody>
          <a:bodyPr wrap="square" rtlCol="0" anchor="t"/>
          <a:lstStyle/>
          <a:p>
            <a:pPr algn="r">
              <a:lnSpc>
                <a:spcPts val="2799"/>
              </a:lnSpc>
            </a:pPr>
            <a:r>
              <a:rPr lang="en-US" sz="1750" dirty="0">
                <a:solidFill>
                  <a:srgbClr val="272525"/>
                </a:solidFill>
                <a:latin typeface="Montserrat" pitchFamily="34" charset="0"/>
              </a:rPr>
              <a:t>Alteryx es capaz de procesar grandes volúmenes de datos en tiempo real, lo que reduce el tiempo de espera y aumenta la </a:t>
            </a:r>
            <a:r>
              <a:rPr lang="es-CO" sz="1750" dirty="0">
                <a:solidFill>
                  <a:srgbClr val="272525"/>
                </a:solidFill>
                <a:latin typeface="Montserrat" pitchFamily="34" charset="0"/>
              </a:rPr>
              <a:t>eficiencia</a:t>
            </a:r>
            <a:r>
              <a:rPr lang="en-US" sz="1750" dirty="0">
                <a:solidFill>
                  <a:srgbClr val="272525"/>
                </a:solidFill>
                <a:latin typeface="Montserrat" pitchFamily="34" charset="0"/>
              </a:rPr>
              <a:t>.</a:t>
            </a:r>
          </a:p>
        </p:txBody>
      </p:sp>
      <p:sp>
        <p:nvSpPr>
          <p:cNvPr id="28" name="Text 12">
            <a:extLst>
              <a:ext uri="{FF2B5EF4-FFF2-40B4-BE49-F238E27FC236}">
                <a16:creationId xmlns:a16="http://schemas.microsoft.com/office/drawing/2014/main" id="{3E129E14-EE82-A3E3-9575-14BE0279B29C}"/>
              </a:ext>
            </a:extLst>
          </p:cNvPr>
          <p:cNvSpPr/>
          <p:nvPr/>
        </p:nvSpPr>
        <p:spPr>
          <a:xfrm>
            <a:off x="3751381" y="4658086"/>
            <a:ext cx="2552700" cy="347186"/>
          </a:xfrm>
          <a:prstGeom prst="rect">
            <a:avLst/>
          </a:prstGeom>
          <a:noFill/>
          <a:ln/>
        </p:spPr>
        <p:txBody>
          <a:bodyPr wrap="none" rtlCol="0" anchor="t"/>
          <a:lstStyle/>
          <a:p>
            <a:pPr marL="0" indent="0" algn="r">
              <a:lnSpc>
                <a:spcPts val="2734"/>
              </a:lnSpc>
              <a:buNone/>
            </a:pPr>
            <a:r>
              <a:rPr lang="es-CO" sz="2187" b="1" dirty="0">
                <a:latin typeface="Barlow" pitchFamily="34" charset="0"/>
                <a:ea typeface="Barlow" pitchFamily="34" charset="-122"/>
                <a:cs typeface="Barlow" pitchFamily="34" charset="-120"/>
              </a:rPr>
              <a:t>Procesamiento en tiempo real</a:t>
            </a:r>
          </a:p>
        </p:txBody>
      </p:sp>
      <p:sp>
        <p:nvSpPr>
          <p:cNvPr id="29" name="Text 11">
            <a:extLst>
              <a:ext uri="{FF2B5EF4-FFF2-40B4-BE49-F238E27FC236}">
                <a16:creationId xmlns:a16="http://schemas.microsoft.com/office/drawing/2014/main" id="{7393CB3B-3D21-A309-B85D-E541C56279EA}"/>
              </a:ext>
            </a:extLst>
          </p:cNvPr>
          <p:cNvSpPr/>
          <p:nvPr/>
        </p:nvSpPr>
        <p:spPr>
          <a:xfrm>
            <a:off x="7834107" y="5962974"/>
            <a:ext cx="4634251" cy="541734"/>
          </a:xfrm>
          <a:prstGeom prst="rect">
            <a:avLst/>
          </a:prstGeom>
          <a:noFill/>
          <a:ln/>
        </p:spPr>
        <p:txBody>
          <a:bodyPr wrap="square" rtlCol="0" anchor="t"/>
          <a:lstStyle/>
          <a:p>
            <a:pPr marL="0" indent="0" algn="r">
              <a:lnSpc>
                <a:spcPts val="2133"/>
              </a:lnSpc>
              <a:buNone/>
            </a:pPr>
            <a:r>
              <a:rPr lang="en-US" sz="2187" b="1" dirty="0">
                <a:latin typeface="Barlow" pitchFamily="34" charset="0"/>
              </a:rPr>
              <a:t>Integración con </a:t>
            </a:r>
            <a:r>
              <a:rPr lang="es-CO" sz="2187" b="1" dirty="0">
                <a:latin typeface="Barlow" pitchFamily="34" charset="0"/>
              </a:rPr>
              <a:t>otros</a:t>
            </a:r>
            <a:r>
              <a:rPr lang="en-US" sz="2187" b="1" dirty="0">
                <a:latin typeface="Barlow" pitchFamily="34" charset="0"/>
              </a:rPr>
              <a:t> </a:t>
            </a:r>
            <a:r>
              <a:rPr lang="es-CO" sz="2187" b="1" dirty="0">
                <a:latin typeface="Barlow" pitchFamily="34" charset="0"/>
              </a:rPr>
              <a:t>programas</a:t>
            </a:r>
          </a:p>
        </p:txBody>
      </p:sp>
      <p:sp>
        <p:nvSpPr>
          <p:cNvPr id="30" name="Shape 10">
            <a:extLst>
              <a:ext uri="{FF2B5EF4-FFF2-40B4-BE49-F238E27FC236}">
                <a16:creationId xmlns:a16="http://schemas.microsoft.com/office/drawing/2014/main" id="{1095F67F-9840-25F3-2FDA-2A53A5F18B6D}"/>
              </a:ext>
            </a:extLst>
          </p:cNvPr>
          <p:cNvSpPr/>
          <p:nvPr/>
        </p:nvSpPr>
        <p:spPr>
          <a:xfrm>
            <a:off x="7065228" y="5936140"/>
            <a:ext cx="499943" cy="499943"/>
          </a:xfrm>
          <a:prstGeom prst="roundRect">
            <a:avLst>
              <a:gd name="adj" fmla="val 26667"/>
            </a:avLst>
          </a:prstGeom>
          <a:solidFill>
            <a:srgbClr val="EEEFF5"/>
          </a:solidFill>
          <a:ln/>
        </p:spPr>
        <p:txBody>
          <a:bodyPr/>
          <a:lstStyle/>
          <a:p>
            <a:endParaRPr lang="es-CO"/>
          </a:p>
        </p:txBody>
      </p:sp>
      <p:sp>
        <p:nvSpPr>
          <p:cNvPr id="31" name="Text 16">
            <a:extLst>
              <a:ext uri="{FF2B5EF4-FFF2-40B4-BE49-F238E27FC236}">
                <a16:creationId xmlns:a16="http://schemas.microsoft.com/office/drawing/2014/main" id="{5C562B17-C36B-2628-A167-C65DD569C658}"/>
              </a:ext>
            </a:extLst>
          </p:cNvPr>
          <p:cNvSpPr/>
          <p:nvPr/>
        </p:nvSpPr>
        <p:spPr>
          <a:xfrm>
            <a:off x="7208163" y="5956975"/>
            <a:ext cx="18288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5</a:t>
            </a:r>
            <a:endParaRPr lang="en-US" sz="2624" dirty="0"/>
          </a:p>
        </p:txBody>
      </p:sp>
      <p:sp>
        <p:nvSpPr>
          <p:cNvPr id="32" name="Shape 4">
            <a:extLst>
              <a:ext uri="{FF2B5EF4-FFF2-40B4-BE49-F238E27FC236}">
                <a16:creationId xmlns:a16="http://schemas.microsoft.com/office/drawing/2014/main" id="{771EB6CD-132E-4826-02A9-FEEFE5317EF3}"/>
              </a:ext>
            </a:extLst>
          </p:cNvPr>
          <p:cNvSpPr/>
          <p:nvPr/>
        </p:nvSpPr>
        <p:spPr>
          <a:xfrm>
            <a:off x="7376457" y="6093749"/>
            <a:ext cx="777597" cy="99893"/>
          </a:xfrm>
          <a:prstGeom prst="rect">
            <a:avLst/>
          </a:prstGeom>
          <a:solidFill>
            <a:srgbClr val="EEEFF5"/>
          </a:solidFill>
          <a:ln/>
        </p:spPr>
        <p:txBody>
          <a:bodyPr/>
          <a:lstStyle/>
          <a:p>
            <a:endParaRPr lang="es-CO"/>
          </a:p>
        </p:txBody>
      </p:sp>
      <p:sp>
        <p:nvSpPr>
          <p:cNvPr id="33" name="Text 12">
            <a:extLst>
              <a:ext uri="{FF2B5EF4-FFF2-40B4-BE49-F238E27FC236}">
                <a16:creationId xmlns:a16="http://schemas.microsoft.com/office/drawing/2014/main" id="{2BE87F69-82B7-E1EB-EE00-5471E41F9E4D}"/>
              </a:ext>
            </a:extLst>
          </p:cNvPr>
          <p:cNvSpPr/>
          <p:nvPr/>
        </p:nvSpPr>
        <p:spPr>
          <a:xfrm>
            <a:off x="8320241" y="6370832"/>
            <a:ext cx="6000917" cy="1169093"/>
          </a:xfrm>
          <a:prstGeom prst="rect">
            <a:avLst/>
          </a:prstGeom>
          <a:noFill/>
          <a:ln/>
        </p:spPr>
        <p:txBody>
          <a:bodyPr wrap="square" rtlCol="0" anchor="t"/>
          <a:lstStyle/>
          <a:p>
            <a:pPr>
              <a:lnSpc>
                <a:spcPts val="2799"/>
              </a:lnSpc>
            </a:pPr>
            <a:r>
              <a:rPr lang="es-CO" sz="1750" dirty="0">
                <a:solidFill>
                  <a:srgbClr val="272525"/>
                </a:solidFill>
                <a:latin typeface="Montserrat" pitchFamily="34" charset="0"/>
              </a:rPr>
              <a:t>Alteryx se integra fácilmente con otras herramientas de análisis y visualización de datos, como Tableau, R y Python, lo que aumenta su potencial analítico.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002"/>
            <a:ext cx="14630400" cy="8229600"/>
          </a:xfrm>
          <a:prstGeom prst="rect">
            <a:avLst/>
          </a:prstGeom>
        </p:spPr>
      </p:pic>
      <p:sp>
        <p:nvSpPr>
          <p:cNvPr id="4" name="Text 1"/>
          <p:cNvSpPr/>
          <p:nvPr/>
        </p:nvSpPr>
        <p:spPr>
          <a:xfrm>
            <a:off x="1760220" y="632817"/>
            <a:ext cx="11109960" cy="1388745"/>
          </a:xfrm>
          <a:prstGeom prst="rect">
            <a:avLst/>
          </a:prstGeom>
          <a:noFill/>
          <a:ln/>
        </p:spPr>
        <p:txBody>
          <a:bodyPr wrap="square" rtlCol="0" anchor="t"/>
          <a:lstStyle/>
          <a:p>
            <a:pPr marL="0" indent="0">
              <a:lnSpc>
                <a:spcPts val="5468"/>
              </a:lnSpc>
              <a:buNone/>
            </a:pPr>
            <a:r>
              <a:rPr lang="es-CO" sz="4374" b="1" dirty="0">
                <a:solidFill>
                  <a:srgbClr val="396AF1"/>
                </a:solidFill>
                <a:latin typeface="Barlow" pitchFamily="34" charset="0"/>
                <a:ea typeface="Barlow" pitchFamily="34" charset="-122"/>
                <a:cs typeface="Barlow" pitchFamily="34" charset="-120"/>
              </a:rPr>
              <a:t>¿Quién</a:t>
            </a:r>
            <a:r>
              <a:rPr lang="en-US" sz="4374" b="1" dirty="0">
                <a:solidFill>
                  <a:srgbClr val="396AF1"/>
                </a:solidFill>
                <a:latin typeface="Barlow" pitchFamily="34" charset="0"/>
                <a:ea typeface="Barlow" pitchFamily="34" charset="-122"/>
                <a:cs typeface="Barlow" pitchFamily="34" charset="-120"/>
              </a:rPr>
              <a:t> lo </a:t>
            </a:r>
            <a:r>
              <a:rPr lang="es-CO" sz="4374" b="1" dirty="0">
                <a:solidFill>
                  <a:srgbClr val="396AF1"/>
                </a:solidFill>
                <a:latin typeface="Barlow" pitchFamily="34" charset="0"/>
                <a:ea typeface="Barlow" pitchFamily="34" charset="-122"/>
                <a:cs typeface="Barlow" pitchFamily="34" charset="-120"/>
              </a:rPr>
              <a:t>usa?</a:t>
            </a:r>
            <a:endParaRPr lang="es-CO" sz="4374" dirty="0"/>
          </a:p>
        </p:txBody>
      </p:sp>
      <p:pic>
        <p:nvPicPr>
          <p:cNvPr id="5" name="Image 1" descr="preencoded.png"/>
          <p:cNvPicPr>
            <a:picLocks noChangeAspect="1"/>
          </p:cNvPicPr>
          <p:nvPr/>
        </p:nvPicPr>
        <p:blipFill>
          <a:blip r:embed="rId4"/>
          <a:stretch>
            <a:fillRect/>
          </a:stretch>
        </p:blipFill>
        <p:spPr>
          <a:xfrm>
            <a:off x="1567237" y="2514333"/>
            <a:ext cx="2760520" cy="1706089"/>
          </a:xfrm>
          <a:prstGeom prst="rect">
            <a:avLst/>
          </a:prstGeom>
        </p:spPr>
      </p:pic>
      <p:pic>
        <p:nvPicPr>
          <p:cNvPr id="11" name="Image 3" descr="preencoded.png"/>
          <p:cNvPicPr>
            <a:picLocks noChangeAspect="1"/>
          </p:cNvPicPr>
          <p:nvPr/>
        </p:nvPicPr>
        <p:blipFill>
          <a:blip r:embed="rId5"/>
          <a:stretch>
            <a:fillRect/>
          </a:stretch>
        </p:blipFill>
        <p:spPr>
          <a:xfrm>
            <a:off x="3539798" y="5147464"/>
            <a:ext cx="2815804" cy="1740255"/>
          </a:xfrm>
          <a:prstGeom prst="rect">
            <a:avLst/>
          </a:prstGeom>
        </p:spPr>
      </p:pic>
      <p:pic>
        <p:nvPicPr>
          <p:cNvPr id="19" name="Imagen 18">
            <a:extLst>
              <a:ext uri="{FF2B5EF4-FFF2-40B4-BE49-F238E27FC236}">
                <a16:creationId xmlns:a16="http://schemas.microsoft.com/office/drawing/2014/main" id="{B55685AE-7936-4D4B-CF3E-83139AA9BD73}"/>
              </a:ext>
            </a:extLst>
          </p:cNvPr>
          <p:cNvPicPr>
            <a:picLocks noChangeAspect="1"/>
          </p:cNvPicPr>
          <p:nvPr/>
        </p:nvPicPr>
        <p:blipFill>
          <a:blip r:embed="rId6"/>
          <a:stretch>
            <a:fillRect/>
          </a:stretch>
        </p:blipFill>
        <p:spPr>
          <a:xfrm>
            <a:off x="7685010" y="2546977"/>
            <a:ext cx="2463825" cy="1191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Image 3">
            <a:extLst>
              <a:ext uri="{FF2B5EF4-FFF2-40B4-BE49-F238E27FC236}">
                <a16:creationId xmlns:a16="http://schemas.microsoft.com/office/drawing/2014/main" id="{F5D26558-D052-A7CC-EFA6-090BF1F6240B}"/>
              </a:ext>
            </a:extLst>
          </p:cNvPr>
          <p:cNvPicPr>
            <a:picLocks noChangeAspect="1"/>
          </p:cNvPicPr>
          <p:nvPr/>
        </p:nvPicPr>
        <p:blipFill>
          <a:blip r:embed="rId7"/>
          <a:srcRect/>
          <a:stretch/>
        </p:blipFill>
        <p:spPr>
          <a:xfrm>
            <a:off x="10424326" y="2262276"/>
            <a:ext cx="3073745" cy="17289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Image 3">
            <a:extLst>
              <a:ext uri="{FF2B5EF4-FFF2-40B4-BE49-F238E27FC236}">
                <a16:creationId xmlns:a16="http://schemas.microsoft.com/office/drawing/2014/main" id="{D19F3277-0596-1A6D-8EA8-1FB97C14467A}"/>
              </a:ext>
            </a:extLst>
          </p:cNvPr>
          <p:cNvPicPr>
            <a:picLocks noChangeAspect="1"/>
          </p:cNvPicPr>
          <p:nvPr/>
        </p:nvPicPr>
        <p:blipFill>
          <a:blip r:embed="rId8"/>
          <a:srcRect/>
          <a:stretch/>
        </p:blipFill>
        <p:spPr>
          <a:xfrm>
            <a:off x="4947700" y="2262276"/>
            <a:ext cx="1958146" cy="1958146"/>
          </a:xfrm>
          <a:prstGeom prst="rect">
            <a:avLst/>
          </a:prstGeom>
        </p:spPr>
      </p:pic>
      <p:pic>
        <p:nvPicPr>
          <p:cNvPr id="28" name="Imagen 27">
            <a:extLst>
              <a:ext uri="{FF2B5EF4-FFF2-40B4-BE49-F238E27FC236}">
                <a16:creationId xmlns:a16="http://schemas.microsoft.com/office/drawing/2014/main" id="{75F19022-D20F-489E-AE7A-E148AF6B47DF}"/>
              </a:ext>
            </a:extLst>
          </p:cNvPr>
          <p:cNvPicPr>
            <a:picLocks noChangeAspect="1"/>
          </p:cNvPicPr>
          <p:nvPr/>
        </p:nvPicPr>
        <p:blipFill>
          <a:blip r:embed="rId9"/>
          <a:stretch>
            <a:fillRect/>
          </a:stretch>
        </p:blipFill>
        <p:spPr>
          <a:xfrm>
            <a:off x="7315200" y="5345986"/>
            <a:ext cx="1638529" cy="12860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Imagen 29">
            <a:extLst>
              <a:ext uri="{FF2B5EF4-FFF2-40B4-BE49-F238E27FC236}">
                <a16:creationId xmlns:a16="http://schemas.microsoft.com/office/drawing/2014/main" id="{82C76B98-3EB5-712A-1CE3-1C6F3F52A9F0}"/>
              </a:ext>
            </a:extLst>
          </p:cNvPr>
          <p:cNvPicPr>
            <a:picLocks noChangeAspect="1"/>
          </p:cNvPicPr>
          <p:nvPr/>
        </p:nvPicPr>
        <p:blipFill>
          <a:blip r:embed="rId10"/>
          <a:stretch>
            <a:fillRect/>
          </a:stretch>
        </p:blipFill>
        <p:spPr>
          <a:xfrm>
            <a:off x="10227407" y="5403144"/>
            <a:ext cx="1733792" cy="12288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s-CO"/>
          </a:p>
        </p:txBody>
      </p:sp>
      <p:sp>
        <p:nvSpPr>
          <p:cNvPr id="4" name="Text 1"/>
          <p:cNvSpPr/>
          <p:nvPr/>
        </p:nvSpPr>
        <p:spPr>
          <a:xfrm>
            <a:off x="1760220" y="1540550"/>
            <a:ext cx="713232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Beneficios de utilizar Alteryx</a:t>
            </a:r>
            <a:endParaRPr lang="en-US" sz="4374" dirty="0"/>
          </a:p>
        </p:txBody>
      </p:sp>
      <p:sp>
        <p:nvSpPr>
          <p:cNvPr id="5" name="Shape 2"/>
          <p:cNvSpPr/>
          <p:nvPr/>
        </p:nvSpPr>
        <p:spPr>
          <a:xfrm>
            <a:off x="1760220" y="2852857"/>
            <a:ext cx="499943" cy="499943"/>
          </a:xfrm>
          <a:prstGeom prst="roundRect">
            <a:avLst>
              <a:gd name="adj" fmla="val 26667"/>
            </a:avLst>
          </a:prstGeom>
          <a:solidFill>
            <a:srgbClr val="EEEFF5"/>
          </a:solidFill>
          <a:ln/>
        </p:spPr>
        <p:txBody>
          <a:bodyPr/>
          <a:lstStyle/>
          <a:p>
            <a:endParaRPr lang="es-CO"/>
          </a:p>
        </p:txBody>
      </p:sp>
      <p:sp>
        <p:nvSpPr>
          <p:cNvPr id="6" name="Text 3"/>
          <p:cNvSpPr/>
          <p:nvPr/>
        </p:nvSpPr>
        <p:spPr>
          <a:xfrm>
            <a:off x="1952982" y="2894528"/>
            <a:ext cx="11430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1</a:t>
            </a:r>
            <a:endParaRPr lang="en-US" sz="2624" dirty="0"/>
          </a:p>
        </p:txBody>
      </p:sp>
      <p:sp>
        <p:nvSpPr>
          <p:cNvPr id="7" name="Text 4"/>
          <p:cNvSpPr/>
          <p:nvPr/>
        </p:nvSpPr>
        <p:spPr>
          <a:xfrm>
            <a:off x="2482334" y="2929176"/>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Ahorro de tiempo</a:t>
            </a:r>
            <a:endParaRPr lang="en-US" sz="2187" dirty="0"/>
          </a:p>
        </p:txBody>
      </p:sp>
      <p:sp>
        <p:nvSpPr>
          <p:cNvPr id="8" name="Text 5"/>
          <p:cNvSpPr/>
          <p:nvPr/>
        </p:nvSpPr>
        <p:spPr>
          <a:xfrm>
            <a:off x="2482334" y="3498533"/>
            <a:ext cx="2833092" cy="2132409"/>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Alteryx automatiza tareas laboriosas y reduce el tiempo dedicado a la preparación y análisis de datos.</a:t>
            </a:r>
            <a:endParaRPr lang="en-US" sz="1750" dirty="0"/>
          </a:p>
        </p:txBody>
      </p:sp>
      <p:sp>
        <p:nvSpPr>
          <p:cNvPr id="9" name="Shape 6"/>
          <p:cNvSpPr/>
          <p:nvPr/>
        </p:nvSpPr>
        <p:spPr>
          <a:xfrm>
            <a:off x="5537597" y="2852857"/>
            <a:ext cx="499943" cy="499943"/>
          </a:xfrm>
          <a:prstGeom prst="roundRect">
            <a:avLst>
              <a:gd name="adj" fmla="val 26667"/>
            </a:avLst>
          </a:prstGeom>
          <a:solidFill>
            <a:srgbClr val="EEEFF5"/>
          </a:solidFill>
          <a:ln/>
        </p:spPr>
        <p:txBody>
          <a:bodyPr/>
          <a:lstStyle/>
          <a:p>
            <a:endParaRPr lang="es-CO"/>
          </a:p>
        </p:txBody>
      </p:sp>
      <p:sp>
        <p:nvSpPr>
          <p:cNvPr id="10" name="Text 7"/>
          <p:cNvSpPr/>
          <p:nvPr/>
        </p:nvSpPr>
        <p:spPr>
          <a:xfrm>
            <a:off x="5696069" y="2894528"/>
            <a:ext cx="18288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2</a:t>
            </a:r>
            <a:endParaRPr lang="en-US" sz="2624" dirty="0"/>
          </a:p>
        </p:txBody>
      </p:sp>
      <p:sp>
        <p:nvSpPr>
          <p:cNvPr id="11" name="Text 8"/>
          <p:cNvSpPr/>
          <p:nvPr/>
        </p:nvSpPr>
        <p:spPr>
          <a:xfrm>
            <a:off x="6259711" y="2929176"/>
            <a:ext cx="2833092" cy="694373"/>
          </a:xfrm>
          <a:prstGeom prst="rect">
            <a:avLst/>
          </a:prstGeom>
          <a:noFill/>
          <a:ln/>
        </p:spPr>
        <p:txBody>
          <a:bodyPr wrap="squar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Mejor toma de decisiones</a:t>
            </a:r>
            <a:endParaRPr lang="en-US" sz="2187" dirty="0"/>
          </a:p>
        </p:txBody>
      </p:sp>
      <p:sp>
        <p:nvSpPr>
          <p:cNvPr id="12" name="Text 9"/>
          <p:cNvSpPr/>
          <p:nvPr/>
        </p:nvSpPr>
        <p:spPr>
          <a:xfrm>
            <a:off x="6259711" y="3845719"/>
            <a:ext cx="2833092" cy="1777008"/>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Con Alteryx, puedes tomar decisiones más informadas basadas en análisis y modelos predictivos precisos.</a:t>
            </a:r>
            <a:endParaRPr lang="en-US" sz="1750" dirty="0"/>
          </a:p>
        </p:txBody>
      </p:sp>
      <p:sp>
        <p:nvSpPr>
          <p:cNvPr id="13" name="Shape 10"/>
          <p:cNvSpPr/>
          <p:nvPr/>
        </p:nvSpPr>
        <p:spPr>
          <a:xfrm>
            <a:off x="9314974" y="2852857"/>
            <a:ext cx="499943" cy="499943"/>
          </a:xfrm>
          <a:prstGeom prst="roundRect">
            <a:avLst>
              <a:gd name="adj" fmla="val 26667"/>
            </a:avLst>
          </a:prstGeom>
          <a:solidFill>
            <a:srgbClr val="EEEFF5"/>
          </a:solidFill>
          <a:ln/>
        </p:spPr>
        <p:txBody>
          <a:bodyPr/>
          <a:lstStyle/>
          <a:p>
            <a:endParaRPr lang="es-CO"/>
          </a:p>
        </p:txBody>
      </p:sp>
      <p:sp>
        <p:nvSpPr>
          <p:cNvPr id="14" name="Text 11"/>
          <p:cNvSpPr/>
          <p:nvPr/>
        </p:nvSpPr>
        <p:spPr>
          <a:xfrm>
            <a:off x="9473446" y="2894528"/>
            <a:ext cx="18288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3</a:t>
            </a:r>
            <a:endParaRPr lang="en-US" sz="2624" dirty="0"/>
          </a:p>
        </p:txBody>
      </p:sp>
      <p:sp>
        <p:nvSpPr>
          <p:cNvPr id="15" name="Text 12"/>
          <p:cNvSpPr/>
          <p:nvPr/>
        </p:nvSpPr>
        <p:spPr>
          <a:xfrm>
            <a:off x="10037088" y="2929176"/>
            <a:ext cx="2833092" cy="694373"/>
          </a:xfrm>
          <a:prstGeom prst="rect">
            <a:avLst/>
          </a:prstGeom>
          <a:noFill/>
          <a:ln/>
        </p:spPr>
        <p:txBody>
          <a:bodyPr wrap="squar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Flexibilidad y escalabilidad</a:t>
            </a:r>
            <a:endParaRPr lang="en-US" sz="2187" dirty="0"/>
          </a:p>
        </p:txBody>
      </p:sp>
      <p:sp>
        <p:nvSpPr>
          <p:cNvPr id="16" name="Text 13"/>
          <p:cNvSpPr/>
          <p:nvPr/>
        </p:nvSpPr>
        <p:spPr>
          <a:xfrm>
            <a:off x="10037088" y="3845719"/>
            <a:ext cx="2833092" cy="284321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Alteryx ofrece una plataforma flexible y escalable que se adapta a las necesidades de cualquier empresa, desde startups hasta corporaciones internacionales.</a:t>
            </a:r>
            <a:endParaRPr lang="en-US" sz="1750" dirty="0"/>
          </a:p>
        </p:txBody>
      </p:sp>
      <p:pic>
        <p:nvPicPr>
          <p:cNvPr id="1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565</Words>
  <Application>Microsoft Office PowerPoint</Application>
  <PresentationFormat>Personalizado</PresentationFormat>
  <Paragraphs>86</Paragraphs>
  <Slides>19</Slides>
  <Notes>19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19</vt:i4>
      </vt:variant>
    </vt:vector>
  </HeadingPairs>
  <TitlesOfParts>
    <vt:vector size="24" baseType="lpstr">
      <vt:lpstr>Arial</vt:lpstr>
      <vt:lpstr>Barlow</vt:lpstr>
      <vt:lpstr>Calibri</vt:lpstr>
      <vt:lpstr>Montserrat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JHULIANA ESTHER BUENO DUARTE</cp:lastModifiedBy>
  <cp:revision>8</cp:revision>
  <dcterms:created xsi:type="dcterms:W3CDTF">2023-11-15T22:55:47Z</dcterms:created>
  <dcterms:modified xsi:type="dcterms:W3CDTF">2023-11-18T11:53:58Z</dcterms:modified>
</cp:coreProperties>
</file>